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handoutMasterIdLst>
    <p:handoutMasterId r:id="rId127"/>
  </p:handoutMasterIdLst>
  <p:sldIdLst>
    <p:sldId id="256" r:id="rId2"/>
    <p:sldId id="258" r:id="rId3"/>
    <p:sldId id="259" r:id="rId4"/>
    <p:sldId id="260" r:id="rId5"/>
    <p:sldId id="261" r:id="rId6"/>
    <p:sldId id="267" r:id="rId7"/>
    <p:sldId id="265" r:id="rId8"/>
    <p:sldId id="269" r:id="rId9"/>
    <p:sldId id="268" r:id="rId10"/>
    <p:sldId id="257" r:id="rId11"/>
    <p:sldId id="306" r:id="rId12"/>
    <p:sldId id="347" r:id="rId13"/>
    <p:sldId id="349" r:id="rId14"/>
    <p:sldId id="307" r:id="rId15"/>
    <p:sldId id="431" r:id="rId16"/>
    <p:sldId id="433" r:id="rId17"/>
    <p:sldId id="479" r:id="rId18"/>
    <p:sldId id="278" r:id="rId19"/>
    <p:sldId id="448" r:id="rId20"/>
    <p:sldId id="457" r:id="rId21"/>
    <p:sldId id="438" r:id="rId22"/>
    <p:sldId id="451" r:id="rId23"/>
    <p:sldId id="450" r:id="rId24"/>
    <p:sldId id="452" r:id="rId25"/>
    <p:sldId id="439" r:id="rId26"/>
    <p:sldId id="341" r:id="rId27"/>
    <p:sldId id="454" r:id="rId28"/>
    <p:sldId id="455" r:id="rId29"/>
    <p:sldId id="453" r:id="rId30"/>
    <p:sldId id="456" r:id="rId31"/>
    <p:sldId id="458" r:id="rId32"/>
    <p:sldId id="277" r:id="rId33"/>
    <p:sldId id="467" r:id="rId34"/>
    <p:sldId id="459" r:id="rId35"/>
    <p:sldId id="461" r:id="rId36"/>
    <p:sldId id="462" r:id="rId37"/>
    <p:sldId id="468" r:id="rId38"/>
    <p:sldId id="476" r:id="rId39"/>
    <p:sldId id="477" r:id="rId40"/>
    <p:sldId id="469" r:id="rId41"/>
    <p:sldId id="480" r:id="rId42"/>
    <p:sldId id="470" r:id="rId43"/>
    <p:sldId id="309" r:id="rId44"/>
    <p:sldId id="481" r:id="rId45"/>
    <p:sldId id="482" r:id="rId46"/>
    <p:sldId id="276" r:id="rId47"/>
    <p:sldId id="475" r:id="rId48"/>
    <p:sldId id="290" r:id="rId49"/>
    <p:sldId id="333" r:id="rId50"/>
    <p:sldId id="335" r:id="rId51"/>
    <p:sldId id="484" r:id="rId52"/>
    <p:sldId id="485" r:id="rId53"/>
    <p:sldId id="313" r:id="rId54"/>
    <p:sldId id="350" r:id="rId55"/>
    <p:sldId id="486" r:id="rId56"/>
    <p:sldId id="351" r:id="rId57"/>
    <p:sldId id="275" r:id="rId58"/>
    <p:sldId id="359" r:id="rId59"/>
    <p:sldId id="358" r:id="rId60"/>
    <p:sldId id="357" r:id="rId61"/>
    <p:sldId id="361" r:id="rId62"/>
    <p:sldId id="360" r:id="rId63"/>
    <p:sldId id="364" r:id="rId64"/>
    <p:sldId id="317" r:id="rId65"/>
    <p:sldId id="365" r:id="rId66"/>
    <p:sldId id="366" r:id="rId67"/>
    <p:sldId id="368" r:id="rId68"/>
    <p:sldId id="316" r:id="rId69"/>
    <p:sldId id="369" r:id="rId70"/>
    <p:sldId id="314" r:id="rId71"/>
    <p:sldId id="370" r:id="rId72"/>
    <p:sldId id="371" r:id="rId73"/>
    <p:sldId id="274" r:id="rId74"/>
    <p:sldId id="292" r:id="rId75"/>
    <p:sldId id="353" r:id="rId76"/>
    <p:sldId id="372" r:id="rId77"/>
    <p:sldId id="328" r:id="rId78"/>
    <p:sldId id="379" r:id="rId79"/>
    <p:sldId id="373" r:id="rId80"/>
    <p:sldId id="483" r:id="rId81"/>
    <p:sldId id="329" r:id="rId82"/>
    <p:sldId id="330" r:id="rId83"/>
    <p:sldId id="378" r:id="rId84"/>
    <p:sldId id="374" r:id="rId85"/>
    <p:sldId id="375" r:id="rId86"/>
    <p:sldId id="376" r:id="rId87"/>
    <p:sldId id="487" r:id="rId88"/>
    <p:sldId id="377" r:id="rId89"/>
    <p:sldId id="488" r:id="rId90"/>
    <p:sldId id="273" r:id="rId91"/>
    <p:sldId id="293" r:id="rId92"/>
    <p:sldId id="326" r:id="rId93"/>
    <p:sldId id="327" r:id="rId94"/>
    <p:sldId id="490" r:id="rId95"/>
    <p:sldId id="491" r:id="rId96"/>
    <p:sldId id="492" r:id="rId97"/>
    <p:sldId id="493" r:id="rId98"/>
    <p:sldId id="496" r:id="rId99"/>
    <p:sldId id="497" r:id="rId100"/>
    <p:sldId id="498" r:id="rId101"/>
    <p:sldId id="499" r:id="rId102"/>
    <p:sldId id="500" r:id="rId103"/>
    <p:sldId id="501" r:id="rId104"/>
    <p:sldId id="502" r:id="rId105"/>
    <p:sldId id="503" r:id="rId106"/>
    <p:sldId id="504" r:id="rId107"/>
    <p:sldId id="324" r:id="rId108"/>
    <p:sldId id="505" r:id="rId109"/>
    <p:sldId id="508" r:id="rId110"/>
    <p:sldId id="506" r:id="rId111"/>
    <p:sldId id="507" r:id="rId112"/>
    <p:sldId id="342" r:id="rId113"/>
    <p:sldId id="325" r:id="rId114"/>
    <p:sldId id="494" r:id="rId115"/>
    <p:sldId id="495" r:id="rId116"/>
    <p:sldId id="344" r:id="rId117"/>
    <p:sldId id="272" r:id="rId118"/>
    <p:sldId id="323" r:id="rId119"/>
    <p:sldId id="271" r:id="rId120"/>
    <p:sldId id="381" r:id="rId121"/>
    <p:sldId id="270" r:id="rId122"/>
    <p:sldId id="296" r:id="rId123"/>
    <p:sldId id="297" r:id="rId124"/>
    <p:sldId id="319" r:id="rId125"/>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EAA"/>
    <a:srgbClr val="A543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3799" autoAdjust="0"/>
    <p:restoredTop sz="94660"/>
  </p:normalViewPr>
  <p:slideViewPr>
    <p:cSldViewPr>
      <p:cViewPr varScale="1">
        <p:scale>
          <a:sx n="112" d="100"/>
          <a:sy n="112" d="100"/>
        </p:scale>
        <p:origin x="246"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70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vl1pPr>
          </a:lstStyle>
          <a:p>
            <a:pPr>
              <a:defRPr/>
            </a:pPr>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endParaRPr 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vl1pPr>
          </a:lstStyle>
          <a:p>
            <a:pPr>
              <a:defRPr/>
            </a:pPr>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8FE3DE97-CA54-4886-B282-01081BB4169E}" type="slidenum">
              <a:rPr lang="ru-RU"/>
              <a:pPr>
                <a:defRPr/>
              </a:pPr>
              <a:t>‹#›</a:t>
            </a:fld>
            <a:endParaRPr lang="ru-RU"/>
          </a:p>
        </p:txBody>
      </p:sp>
    </p:spTree>
    <p:extLst>
      <p:ext uri="{BB962C8B-B14F-4D97-AF65-F5344CB8AC3E}">
        <p14:creationId xmlns:p14="http://schemas.microsoft.com/office/powerpoint/2010/main" val="20350093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06E2093-0BE4-4120-82C9-FD58575E4AA7}" type="slidenum">
              <a:rPr lang="en-US" smtClean="0"/>
              <a:pPr/>
              <a:t>25</a:t>
            </a:fld>
            <a:endParaRPr lang="en-US"/>
          </a:p>
        </p:txBody>
      </p:sp>
      <p:sp>
        <p:nvSpPr>
          <p:cNvPr id="101379" name="Rectangle 2"/>
          <p:cNvSpPr>
            <a:spLocks noGrp="1" noRot="1" noChangeAspect="1" noChangeArrowheads="1" noTextEdit="1"/>
          </p:cNvSpPr>
          <p:nvPr>
            <p:ph type="sldImg"/>
          </p:nvPr>
        </p:nvSpPr>
        <p:spPr>
          <a:xfrm>
            <a:off x="1150938" y="692150"/>
            <a:ext cx="4556125" cy="3416300"/>
          </a:xfrm>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98722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05">
              <a:defRPr/>
            </a:pPr>
            <a:endParaRPr lang="en-US" dirty="0"/>
          </a:p>
        </p:txBody>
      </p:sp>
      <p:sp>
        <p:nvSpPr>
          <p:cNvPr id="4" name="Slide Number Placeholder 3"/>
          <p:cNvSpPr>
            <a:spLocks noGrp="1"/>
          </p:cNvSpPr>
          <p:nvPr>
            <p:ph type="sldNum" sz="quarter" idx="10"/>
          </p:nvPr>
        </p:nvSpPr>
        <p:spPr/>
        <p:txBody>
          <a:bodyPr/>
          <a:lstStyle/>
          <a:p>
            <a:fld id="{9C277C9D-2C2B-4169-BA10-7C1DB6A4976A}" type="slidenum">
              <a:rPr lang="en-US" smtClean="0"/>
              <a:pPr/>
              <a:t>108</a:t>
            </a:fld>
            <a:endParaRPr lang="en-US" dirty="0"/>
          </a:p>
        </p:txBody>
      </p:sp>
    </p:spTree>
    <p:extLst>
      <p:ext uri="{BB962C8B-B14F-4D97-AF65-F5344CB8AC3E}">
        <p14:creationId xmlns:p14="http://schemas.microsoft.com/office/powerpoint/2010/main" val="47576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E4DC353-8B53-4A0F-8CCE-9FFB5616A05F}" type="slidenum">
              <a:rPr lang="en-US" smtClean="0"/>
              <a:pPr>
                <a:defRPr/>
              </a:pPr>
              <a:t>110</a:t>
            </a:fld>
            <a:endParaRPr lang="en-US" dirty="0"/>
          </a:p>
        </p:txBody>
      </p:sp>
    </p:spTree>
    <p:extLst>
      <p:ext uri="{BB962C8B-B14F-4D97-AF65-F5344CB8AC3E}">
        <p14:creationId xmlns:p14="http://schemas.microsoft.com/office/powerpoint/2010/main" val="3298685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0825" y="2541588"/>
            <a:ext cx="5616575" cy="1109662"/>
          </a:xfrm>
        </p:spPr>
        <p:txBody>
          <a:bodyPr/>
          <a:lstStyle>
            <a:lvl1pPr>
              <a:defRPr sz="2900"/>
            </a:lvl1pPr>
          </a:lstStyle>
          <a:p>
            <a:r>
              <a:rPr lang="en-US"/>
              <a:t>Click to edit Master title style</a:t>
            </a:r>
            <a:endParaRPr lang="ru-RU"/>
          </a:p>
        </p:txBody>
      </p:sp>
      <p:sp>
        <p:nvSpPr>
          <p:cNvPr id="5123" name="Rectangle 3"/>
          <p:cNvSpPr>
            <a:spLocks noGrp="1" noChangeArrowheads="1"/>
          </p:cNvSpPr>
          <p:nvPr>
            <p:ph type="subTitle" idx="1"/>
          </p:nvPr>
        </p:nvSpPr>
        <p:spPr>
          <a:xfrm>
            <a:off x="250825" y="3429000"/>
            <a:ext cx="5616575" cy="696913"/>
          </a:xfrm>
          <a:effectLst>
            <a:outerShdw dist="17961" dir="2700000" algn="ctr" rotWithShape="0">
              <a:schemeClr val="bg2"/>
            </a:outerShdw>
          </a:effectLst>
        </p:spPr>
        <p:txBody>
          <a:bodyPr/>
          <a:lstStyle>
            <a:lvl1pPr marL="0" indent="0">
              <a:buFontTx/>
              <a:buNone/>
              <a:defRPr sz="2400" b="1"/>
            </a:lvl1pPr>
          </a:lstStyle>
          <a:p>
            <a:r>
              <a:rPr lang="en-US"/>
              <a:t>Click to edit Master subtitle style</a:t>
            </a: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p>
        </p:txBody>
      </p:sp>
      <p:sp>
        <p:nvSpPr>
          <p:cNvPr id="3" name="Вертикальный текст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011863" y="115888"/>
            <a:ext cx="1871662" cy="6337300"/>
          </a:xfrm>
        </p:spPr>
        <p:txBody>
          <a:bodyPr vert="eaVert"/>
          <a:lstStyle/>
          <a:p>
            <a:r>
              <a:rPr lang="en-US"/>
              <a:t>Click to edit Master title style</a:t>
            </a:r>
          </a:p>
        </p:txBody>
      </p:sp>
      <p:sp>
        <p:nvSpPr>
          <p:cNvPr id="3" name="Вертикальный текст 2"/>
          <p:cNvSpPr>
            <a:spLocks noGrp="1"/>
          </p:cNvSpPr>
          <p:nvPr>
            <p:ph type="body" orient="vert" idx="1"/>
          </p:nvPr>
        </p:nvSpPr>
        <p:spPr>
          <a:xfrm>
            <a:off x="395288" y="115888"/>
            <a:ext cx="5464175" cy="6337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p>
        </p:txBody>
      </p:sp>
      <p:sp>
        <p:nvSpPr>
          <p:cNvPr id="3" name="Содержимое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p>
        </p:txBody>
      </p:sp>
      <p:sp>
        <p:nvSpPr>
          <p:cNvPr id="3" name="Содержимое 2"/>
          <p:cNvSpPr>
            <a:spLocks noGrp="1"/>
          </p:cNvSpPr>
          <p:nvPr>
            <p:ph sz="half" idx="1"/>
          </p:nvPr>
        </p:nvSpPr>
        <p:spPr>
          <a:xfrm>
            <a:off x="395288" y="836613"/>
            <a:ext cx="3667125"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Содержимое 3"/>
          <p:cNvSpPr>
            <a:spLocks noGrp="1"/>
          </p:cNvSpPr>
          <p:nvPr>
            <p:ph sz="half" idx="2"/>
          </p:nvPr>
        </p:nvSpPr>
        <p:spPr>
          <a:xfrm>
            <a:off x="4214813" y="836613"/>
            <a:ext cx="3668712"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115888"/>
            <a:ext cx="6121400" cy="508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395288" y="836613"/>
            <a:ext cx="7488237" cy="5616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defRPr>
      </a:lvl2pPr>
      <a:lvl3pPr algn="l" rtl="0" eaLnBrk="1" fontAlgn="base" hangingPunct="1">
        <a:spcBef>
          <a:spcPct val="0"/>
        </a:spcBef>
        <a:spcAft>
          <a:spcPct val="0"/>
        </a:spcAft>
        <a:defRPr sz="3300" b="1">
          <a:solidFill>
            <a:schemeClr val="tx2"/>
          </a:solidFill>
          <a:latin typeface="Arial" charset="0"/>
        </a:defRPr>
      </a:lvl3pPr>
      <a:lvl4pPr algn="l" rtl="0" eaLnBrk="1" fontAlgn="base" hangingPunct="1">
        <a:spcBef>
          <a:spcPct val="0"/>
        </a:spcBef>
        <a:spcAft>
          <a:spcPct val="0"/>
        </a:spcAft>
        <a:defRPr sz="3300" b="1">
          <a:solidFill>
            <a:schemeClr val="tx2"/>
          </a:solidFill>
          <a:latin typeface="Arial" charset="0"/>
        </a:defRPr>
      </a:lvl4pPr>
      <a:lvl5pPr algn="l" rtl="0" eaLnBrk="1" fontAlgn="base" hangingPunct="1">
        <a:spcBef>
          <a:spcPct val="0"/>
        </a:spcBef>
        <a:spcAft>
          <a:spcPct val="0"/>
        </a:spcAft>
        <a:defRPr sz="3300" b="1">
          <a:solidFill>
            <a:schemeClr val="tx2"/>
          </a:solidFill>
          <a:latin typeface="Arial" charset="0"/>
        </a:defRPr>
      </a:lvl5pPr>
      <a:lvl6pPr marL="457200" algn="l" rtl="0" eaLnBrk="1" fontAlgn="base" hangingPunct="1">
        <a:spcBef>
          <a:spcPct val="0"/>
        </a:spcBef>
        <a:spcAft>
          <a:spcPct val="0"/>
        </a:spcAft>
        <a:defRPr sz="3300" b="1">
          <a:solidFill>
            <a:schemeClr val="tx2"/>
          </a:solidFill>
          <a:latin typeface="Arial" charset="0"/>
        </a:defRPr>
      </a:lvl6pPr>
      <a:lvl7pPr marL="914400" algn="l" rtl="0" eaLnBrk="1" fontAlgn="base" hangingPunct="1">
        <a:spcBef>
          <a:spcPct val="0"/>
        </a:spcBef>
        <a:spcAft>
          <a:spcPct val="0"/>
        </a:spcAft>
        <a:defRPr sz="3300" b="1">
          <a:solidFill>
            <a:schemeClr val="tx2"/>
          </a:solidFill>
          <a:latin typeface="Arial" charset="0"/>
        </a:defRPr>
      </a:lvl7pPr>
      <a:lvl8pPr marL="1371600" algn="l" rtl="0" eaLnBrk="1" fontAlgn="base" hangingPunct="1">
        <a:spcBef>
          <a:spcPct val="0"/>
        </a:spcBef>
        <a:spcAft>
          <a:spcPct val="0"/>
        </a:spcAft>
        <a:defRPr sz="3300" b="1">
          <a:solidFill>
            <a:schemeClr val="tx2"/>
          </a:solidFill>
          <a:latin typeface="Arial" charset="0"/>
        </a:defRPr>
      </a:lvl8pPr>
      <a:lvl9pPr marL="1828800" algn="l" rtl="0" eaLnBrk="1" fontAlgn="base" hangingPunct="1">
        <a:spcBef>
          <a:spcPct val="0"/>
        </a:spcBef>
        <a:spcAft>
          <a:spcPct val="0"/>
        </a:spcAft>
        <a:defRPr sz="33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bankrate.com/finance/credit-cards/minimum-payment-calculato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educationdata.org/average-cost-of-college"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pZDxU74V92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jTW777ENc3c"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treasurydirect.gov/"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60363" y="2420938"/>
            <a:ext cx="3851275" cy="750887"/>
          </a:xfrm>
        </p:spPr>
        <p:txBody>
          <a:bodyPr/>
          <a:lstStyle/>
          <a:p>
            <a:pPr eaLnBrk="1" hangingPunct="1">
              <a:defRPr/>
            </a:pPr>
            <a:r>
              <a:rPr lang="en-US" sz="2600" b="0" dirty="0">
                <a:effectLst>
                  <a:outerShdw blurRad="38100" dist="38100" dir="2700000" algn="tl">
                    <a:srgbClr val="000000">
                      <a:alpha val="43137"/>
                    </a:srgbClr>
                  </a:outerShdw>
                </a:effectLst>
              </a:rPr>
              <a:t>Personal Management Merit Badge</a:t>
            </a:r>
          </a:p>
        </p:txBody>
      </p:sp>
      <p:sp>
        <p:nvSpPr>
          <p:cNvPr id="34829" name="Rectangle 13"/>
          <p:cNvSpPr>
            <a:spLocks noGrp="1" noChangeArrowheads="1"/>
          </p:cNvSpPr>
          <p:nvPr>
            <p:ph type="subTitle" idx="1"/>
          </p:nvPr>
        </p:nvSpPr>
        <p:spPr>
          <a:xfrm>
            <a:off x="360363" y="3429000"/>
            <a:ext cx="3657600" cy="696912"/>
          </a:xfrm>
        </p:spPr>
        <p:txBody>
          <a:bodyPr/>
          <a:lstStyle/>
          <a:p>
            <a:pPr eaLnBrk="1" hangingPunct="1">
              <a:defRPr/>
            </a:pPr>
            <a:r>
              <a:rPr lang="en-US" sz="2000" b="0" dirty="0">
                <a:effectLst>
                  <a:outerShdw blurRad="38100" dist="38100" dir="2700000" algn="tl">
                    <a:srgbClr val="000000">
                      <a:alpha val="43137"/>
                    </a:srgbClr>
                  </a:outerShdw>
                </a:effectLst>
                <a:latin typeface="+mj-lt"/>
              </a:rPr>
              <a:t>Troop 344 and 9344</a:t>
            </a:r>
          </a:p>
          <a:p>
            <a:pPr eaLnBrk="1" hangingPunct="1">
              <a:defRPr/>
            </a:pPr>
            <a:r>
              <a:rPr lang="en-US" sz="2000" b="0" dirty="0">
                <a:effectLst>
                  <a:outerShdw blurRad="38100" dist="38100" dir="2700000" algn="tl">
                    <a:srgbClr val="000000">
                      <a:alpha val="43137"/>
                    </a:srgbClr>
                  </a:outerShdw>
                </a:effectLst>
                <a:latin typeface="+mj-lt"/>
              </a:rPr>
              <a:t>Pemberville, OH</a:t>
            </a:r>
            <a:endParaRPr lang="uk-UA" sz="2000" b="0"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638" y="2208558"/>
            <a:ext cx="914400" cy="933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1</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Do the following: </a:t>
            </a:r>
          </a:p>
          <a:p>
            <a:pPr lvl="1">
              <a:buFont typeface="+mj-lt"/>
              <a:buAutoNum type="alphaLcPeriod"/>
            </a:pPr>
            <a:r>
              <a:rPr lang="en-US" sz="1600" b="0" dirty="0"/>
              <a:t>Choose an item that your family might want to purchase that is considered a major expense.</a:t>
            </a:r>
          </a:p>
          <a:p>
            <a:pPr lvl="1">
              <a:buFont typeface="+mj-lt"/>
              <a:buAutoNum type="alphaLcPeriod"/>
            </a:pPr>
            <a:r>
              <a:rPr lang="en-US" sz="1600" b="0" dirty="0"/>
              <a:t>Write a plan that tells how your family would save money for the purchase identified in requirement 1a.</a:t>
            </a:r>
          </a:p>
          <a:p>
            <a:pPr lvl="2">
              <a:buFont typeface="+mj-lt"/>
              <a:buAutoNum type="arabicPeriod"/>
            </a:pPr>
            <a:r>
              <a:rPr lang="en-US" sz="1600" dirty="0"/>
              <a:t>Discuss the plan with your merit badge counselor</a:t>
            </a:r>
          </a:p>
          <a:p>
            <a:pPr lvl="2">
              <a:buFont typeface="+mj-lt"/>
              <a:buAutoNum type="arabicPeriod"/>
            </a:pPr>
            <a:r>
              <a:rPr lang="en-US" sz="1600" dirty="0"/>
              <a:t>Discuss the plan with your family</a:t>
            </a:r>
          </a:p>
          <a:p>
            <a:pPr lvl="2">
              <a:buFont typeface="+mj-lt"/>
              <a:buAutoNum type="arabicPeriod"/>
            </a:pPr>
            <a:r>
              <a:rPr lang="en-US" sz="1600" dirty="0"/>
              <a:t>Discuss how other family needs must be considered in this plan.</a:t>
            </a:r>
          </a:p>
          <a:p>
            <a:pPr lvl="1">
              <a:buFont typeface="+mj-lt"/>
              <a:buAutoNum type="alphaLcPeriod"/>
            </a:pPr>
            <a:r>
              <a:rPr lang="en-US" sz="1600" b="0" dirty="0"/>
              <a:t>Develop a written shopping strategy for the purchase identified in requirement 1a. </a:t>
            </a:r>
          </a:p>
          <a:p>
            <a:pPr lvl="2">
              <a:buFont typeface="+mj-lt"/>
              <a:buAutoNum type="arabicPeriod"/>
            </a:pPr>
            <a:r>
              <a:rPr lang="en-US" sz="1600" dirty="0"/>
              <a:t>Determine the quality of the item or service (using consumer publications or ratings systems).</a:t>
            </a:r>
          </a:p>
          <a:p>
            <a:pPr lvl="2">
              <a:buFont typeface="+mj-lt"/>
              <a:buAutoNum type="arabicPeriod"/>
            </a:pPr>
            <a:r>
              <a:rPr lang="en-US" sz="1600" dirty="0"/>
              <a:t>Comparison shop for the item. Find out where you can buy the item for the best price. (Provide prices from at least two different price sources.) Call around; study ads. Look for a sale or discount coupon. Consider alternatives. Can you buy the item used? Should you wait for a sale?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0" dirty="0">
                <a:effectLst>
                  <a:outerShdw blurRad="38100" dist="38100" dir="2700000" algn="tl">
                    <a:srgbClr val="000000">
                      <a:alpha val="43137"/>
                    </a:srgbClr>
                  </a:outerShdw>
                </a:effectLst>
              </a:rPr>
              <a:t> I can get you into this </a:t>
            </a:r>
            <a:r>
              <a:rPr lang="en-US" sz="3200" b="0" dirty="0" smtClean="0">
                <a:effectLst>
                  <a:outerShdw blurRad="38100" dist="38100" dir="2700000" algn="tl">
                    <a:srgbClr val="000000">
                      <a:alpha val="43137"/>
                    </a:srgbClr>
                  </a:outerShdw>
                </a:effectLst>
              </a:rPr>
              <a:t>car for </a:t>
            </a:r>
            <a:r>
              <a:rPr lang="en-US" sz="3200" b="0" dirty="0">
                <a:effectLst>
                  <a:outerShdw blurRad="38100" dist="38100" dir="2700000" algn="tl">
                    <a:srgbClr val="000000">
                      <a:alpha val="43137"/>
                    </a:srgbClr>
                  </a:outerShdw>
                </a:effectLst>
              </a:rPr>
              <a:t>less than $500/month. </a:t>
            </a:r>
            <a:endParaRPr lang="en-US" sz="3200" dirty="0"/>
          </a:p>
        </p:txBody>
      </p:sp>
      <p:sp>
        <p:nvSpPr>
          <p:cNvPr id="3" name="Content Placeholder 2"/>
          <p:cNvSpPr>
            <a:spLocks noGrp="1"/>
          </p:cNvSpPr>
          <p:nvPr>
            <p:ph idx="1"/>
          </p:nvPr>
        </p:nvSpPr>
        <p:spPr>
          <a:xfrm>
            <a:off x="5014245" y="2819400"/>
            <a:ext cx="4059702" cy="1752876"/>
          </a:xfrm>
        </p:spPr>
        <p:txBody>
          <a:bodyPr/>
          <a:lstStyle/>
          <a:p>
            <a:r>
              <a:rPr lang="en-US" sz="2400" dirty="0" smtClean="0"/>
              <a:t>Monthly </a:t>
            </a:r>
            <a:r>
              <a:rPr lang="en-US" sz="2400" dirty="0"/>
              <a:t>Payment = $465</a:t>
            </a:r>
          </a:p>
          <a:p>
            <a:r>
              <a:rPr lang="en-US" sz="2400" dirty="0" smtClean="0"/>
              <a:t>Term </a:t>
            </a:r>
            <a:r>
              <a:rPr lang="en-US" sz="2400" dirty="0"/>
              <a:t>= 48 months</a:t>
            </a:r>
          </a:p>
          <a:p>
            <a:r>
              <a:rPr lang="en-US" sz="2400" dirty="0" smtClean="0"/>
              <a:t>Interest </a:t>
            </a:r>
            <a:r>
              <a:rPr lang="en-US" sz="2400" dirty="0"/>
              <a:t>= 5.5%</a:t>
            </a:r>
          </a:p>
          <a:p>
            <a:endParaRPr lang="en-US" sz="2400" dirty="0"/>
          </a:p>
          <a:p>
            <a:pPr marL="0" indent="0">
              <a:buNone/>
            </a:pPr>
            <a:endParaRPr lang="en-US" sz="2400"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0529" b="98558" l="29079" r="96974"/>
                    </a14:imgEffect>
                  </a14:imgLayer>
                </a14:imgProps>
              </a:ext>
            </a:extLst>
          </a:blip>
          <a:srcRect l="27898" t="28849"/>
          <a:stretch/>
        </p:blipFill>
        <p:spPr>
          <a:xfrm>
            <a:off x="152400" y="2286000"/>
            <a:ext cx="5220205" cy="2819676"/>
          </a:xfrm>
          <a:prstGeom prst="rect">
            <a:avLst/>
          </a:prstGeom>
        </p:spPr>
      </p:pic>
      <p:sp>
        <p:nvSpPr>
          <p:cNvPr id="6" name="TextBox 5"/>
          <p:cNvSpPr txBox="1"/>
          <p:nvPr/>
        </p:nvSpPr>
        <p:spPr>
          <a:xfrm>
            <a:off x="5014245" y="2111514"/>
            <a:ext cx="4076052" cy="707886"/>
          </a:xfrm>
          <a:prstGeom prst="rect">
            <a:avLst/>
          </a:prstGeom>
          <a:noFill/>
        </p:spPr>
        <p:txBody>
          <a:bodyPr wrap="none" rtlCol="0">
            <a:spAutoFit/>
          </a:bodyPr>
          <a:lstStyle/>
          <a:p>
            <a:r>
              <a:rPr lang="en-US" sz="4000" dirty="0">
                <a:solidFill>
                  <a:schemeClr val="tx2"/>
                </a:solidFill>
                <a:latin typeface="+mj-lt"/>
                <a:ea typeface="+mj-ea"/>
                <a:cs typeface="+mj-cs"/>
              </a:rPr>
              <a:t>Do You Want It?</a:t>
            </a:r>
          </a:p>
        </p:txBody>
      </p:sp>
    </p:spTree>
    <p:extLst>
      <p:ext uri="{BB962C8B-B14F-4D97-AF65-F5344CB8AC3E}">
        <p14:creationId xmlns:p14="http://schemas.microsoft.com/office/powerpoint/2010/main" val="5502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066800"/>
          </a:xfrm>
        </p:spPr>
        <p:txBody>
          <a:bodyPr/>
          <a:lstStyle/>
          <a:p>
            <a:r>
              <a:rPr lang="en-US" sz="3200" b="0" dirty="0" smtClean="0">
                <a:effectLst>
                  <a:outerShdw blurRad="38100" dist="38100" dir="2700000" algn="tl">
                    <a:srgbClr val="000000">
                      <a:alpha val="43137"/>
                    </a:srgbClr>
                  </a:outerShdw>
                </a:effectLst>
              </a:rPr>
              <a:t>I </a:t>
            </a:r>
            <a:r>
              <a:rPr lang="en-US" sz="3200" b="0" dirty="0">
                <a:effectLst>
                  <a:outerShdw blurRad="38100" dist="38100" dir="2700000" algn="tl">
                    <a:srgbClr val="000000">
                      <a:alpha val="43137"/>
                    </a:srgbClr>
                  </a:outerShdw>
                </a:effectLst>
              </a:rPr>
              <a:t>can get you into this </a:t>
            </a:r>
            <a:r>
              <a:rPr lang="en-US" sz="3200" b="0" dirty="0" smtClean="0">
                <a:effectLst>
                  <a:outerShdw blurRad="38100" dist="38100" dir="2700000" algn="tl">
                    <a:srgbClr val="000000">
                      <a:alpha val="43137"/>
                    </a:srgbClr>
                  </a:outerShdw>
                </a:effectLst>
              </a:rPr>
              <a:t>car for </a:t>
            </a:r>
            <a:r>
              <a:rPr lang="en-US" sz="3200" b="0" dirty="0">
                <a:effectLst>
                  <a:outerShdw blurRad="38100" dist="38100" dir="2700000" algn="tl">
                    <a:srgbClr val="000000">
                      <a:alpha val="43137"/>
                    </a:srgbClr>
                  </a:outerShdw>
                </a:effectLst>
              </a:rPr>
              <a:t>less than $400/month and </a:t>
            </a:r>
            <a:r>
              <a:rPr lang="en-US" sz="3200" b="0" dirty="0" smtClean="0">
                <a:effectLst>
                  <a:outerShdw blurRad="38100" dist="38100" dir="2700000" algn="tl">
                    <a:srgbClr val="000000">
                      <a:alpha val="43137"/>
                    </a:srgbClr>
                  </a:outerShdw>
                </a:effectLst>
              </a:rPr>
              <a:t>I will </a:t>
            </a:r>
            <a:r>
              <a:rPr lang="en-US" sz="3200" b="0" dirty="0">
                <a:effectLst>
                  <a:outerShdw blurRad="38100" dist="38100" dir="2700000" algn="tl">
                    <a:srgbClr val="000000">
                      <a:alpha val="43137"/>
                    </a:srgbClr>
                  </a:outerShdw>
                </a:effectLst>
              </a:rPr>
              <a:t>give you longer </a:t>
            </a:r>
            <a:r>
              <a:rPr lang="en-US" sz="3200" b="0" dirty="0" smtClean="0">
                <a:effectLst>
                  <a:outerShdw blurRad="38100" dist="38100" dir="2700000" algn="tl">
                    <a:srgbClr val="000000">
                      <a:alpha val="43137"/>
                    </a:srgbClr>
                  </a:outerShdw>
                </a:effectLst>
              </a:rPr>
              <a:t>to pay</a:t>
            </a:r>
            <a:r>
              <a:rPr lang="en-US" sz="3200" b="0"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5014245" y="2819400"/>
            <a:ext cx="4011820" cy="1475134"/>
          </a:xfrm>
        </p:spPr>
        <p:txBody>
          <a:bodyPr/>
          <a:lstStyle/>
          <a:p>
            <a:r>
              <a:rPr lang="en-US" sz="2400" dirty="0" smtClean="0"/>
              <a:t>Monthly </a:t>
            </a:r>
            <a:r>
              <a:rPr lang="en-US" sz="2400" dirty="0"/>
              <a:t>Payment = $386</a:t>
            </a:r>
          </a:p>
          <a:p>
            <a:r>
              <a:rPr lang="en-US" sz="2400" dirty="0" smtClean="0"/>
              <a:t>Term </a:t>
            </a:r>
            <a:r>
              <a:rPr lang="en-US" sz="2400" dirty="0"/>
              <a:t>= 60 months</a:t>
            </a:r>
          </a:p>
          <a:p>
            <a:r>
              <a:rPr lang="en-US" sz="2400" dirty="0"/>
              <a:t>Interest = 6</a:t>
            </a:r>
            <a:r>
              <a:rPr lang="en-US" sz="2400" dirty="0" smtClean="0"/>
              <a:t>%</a:t>
            </a:r>
            <a:endParaRPr lang="en-US" sz="2400"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0529" b="98558" l="29079" r="96974"/>
                    </a14:imgEffect>
                  </a14:imgLayer>
                </a14:imgProps>
              </a:ext>
            </a:extLst>
          </a:blip>
          <a:srcRect l="27898" t="28849"/>
          <a:stretch/>
        </p:blipFill>
        <p:spPr>
          <a:xfrm>
            <a:off x="152400" y="2286000"/>
            <a:ext cx="5220205" cy="2819676"/>
          </a:xfrm>
          <a:prstGeom prst="rect">
            <a:avLst/>
          </a:prstGeom>
        </p:spPr>
      </p:pic>
      <p:sp>
        <p:nvSpPr>
          <p:cNvPr id="5" name="TextBox 4"/>
          <p:cNvSpPr txBox="1"/>
          <p:nvPr/>
        </p:nvSpPr>
        <p:spPr>
          <a:xfrm>
            <a:off x="5014245" y="2111514"/>
            <a:ext cx="4076052" cy="707886"/>
          </a:xfrm>
          <a:prstGeom prst="rect">
            <a:avLst/>
          </a:prstGeom>
          <a:noFill/>
        </p:spPr>
        <p:txBody>
          <a:bodyPr wrap="none" rtlCol="0">
            <a:spAutoFit/>
          </a:bodyPr>
          <a:lstStyle/>
          <a:p>
            <a:r>
              <a:rPr lang="en-US" sz="4000" dirty="0">
                <a:solidFill>
                  <a:schemeClr val="tx2"/>
                </a:solidFill>
                <a:latin typeface="+mj-lt"/>
                <a:ea typeface="+mj-ea"/>
                <a:cs typeface="+mj-cs"/>
              </a:rPr>
              <a:t>Do You Want It?</a:t>
            </a:r>
          </a:p>
        </p:txBody>
      </p:sp>
    </p:spTree>
    <p:extLst>
      <p:ext uri="{BB962C8B-B14F-4D97-AF65-F5344CB8AC3E}">
        <p14:creationId xmlns:p14="http://schemas.microsoft.com/office/powerpoint/2010/main" val="2209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44" y="609600"/>
            <a:ext cx="8785496" cy="1143000"/>
          </a:xfrm>
        </p:spPr>
        <p:txBody>
          <a:bodyPr/>
          <a:lstStyle/>
          <a:p>
            <a:r>
              <a:rPr lang="en-US" sz="3200" b="0" dirty="0" smtClean="0">
                <a:effectLst>
                  <a:outerShdw blurRad="38100" dist="38100" dir="2700000" algn="tl">
                    <a:srgbClr val="000000">
                      <a:alpha val="43137"/>
                    </a:srgbClr>
                  </a:outerShdw>
                </a:effectLst>
              </a:rPr>
              <a:t>For </a:t>
            </a:r>
            <a:r>
              <a:rPr lang="en-US" sz="3200" b="0" dirty="0">
                <a:effectLst>
                  <a:outerShdw blurRad="38100" dist="38100" dir="2700000" algn="tl">
                    <a:srgbClr val="000000">
                      <a:alpha val="43137"/>
                    </a:srgbClr>
                  </a:outerShdw>
                </a:effectLst>
              </a:rPr>
              <a:t>$1000 fee, I can lower your interest rate and get you </a:t>
            </a:r>
            <a:r>
              <a:rPr lang="en-US" sz="3200" b="0" dirty="0" smtClean="0">
                <a:effectLst>
                  <a:outerShdw blurRad="38100" dist="38100" dir="2700000" algn="tl">
                    <a:srgbClr val="000000">
                      <a:alpha val="43137"/>
                    </a:srgbClr>
                  </a:outerShdw>
                </a:effectLst>
              </a:rPr>
              <a:t>into </a:t>
            </a:r>
            <a:r>
              <a:rPr lang="en-US" sz="3200" b="0" dirty="0">
                <a:effectLst>
                  <a:outerShdw blurRad="38100" dist="38100" dir="2700000" algn="tl">
                    <a:srgbClr val="000000">
                      <a:alpha val="43137"/>
                    </a:srgbClr>
                  </a:outerShdw>
                </a:effectLst>
              </a:rPr>
              <a:t>this car for about $300/month</a:t>
            </a:r>
            <a:r>
              <a:rPr lang="en-US" sz="3200" b="0" dirty="0" smtClean="0">
                <a:effectLst>
                  <a:outerShdw blurRad="38100" dist="38100" dir="2700000" algn="tl">
                    <a:srgbClr val="000000">
                      <a:alpha val="43137"/>
                    </a:srgbClr>
                  </a:outerShdw>
                </a:effectLst>
              </a:rPr>
              <a:t>.</a:t>
            </a:r>
            <a:endParaRPr lang="en-US" sz="32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14245" y="2819400"/>
            <a:ext cx="3977355" cy="1917895"/>
          </a:xfrm>
        </p:spPr>
        <p:txBody>
          <a:bodyPr/>
          <a:lstStyle/>
          <a:p>
            <a:r>
              <a:rPr lang="en-US" sz="2400" dirty="0" smtClean="0"/>
              <a:t>Monthly </a:t>
            </a:r>
            <a:r>
              <a:rPr lang="en-US" sz="2400" dirty="0"/>
              <a:t>Payment = $310</a:t>
            </a:r>
          </a:p>
          <a:p>
            <a:r>
              <a:rPr lang="en-US" sz="2400" dirty="0" smtClean="0"/>
              <a:t>Term </a:t>
            </a:r>
            <a:r>
              <a:rPr lang="en-US" sz="2400" dirty="0"/>
              <a:t>= 60 months</a:t>
            </a:r>
          </a:p>
          <a:p>
            <a:r>
              <a:rPr lang="en-US" sz="2400" dirty="0" smtClean="0"/>
              <a:t>Interest </a:t>
            </a:r>
            <a:r>
              <a:rPr lang="en-US" sz="2400" dirty="0"/>
              <a:t>= 5.5%</a:t>
            </a:r>
          </a:p>
          <a:p>
            <a:r>
              <a:rPr lang="en-US" sz="2400" dirty="0" smtClean="0"/>
              <a:t>Fee </a:t>
            </a:r>
            <a:r>
              <a:rPr lang="en-US" sz="2400" dirty="0"/>
              <a:t>= $1000</a:t>
            </a:r>
          </a:p>
          <a:p>
            <a:endParaRPr lang="en-US" sz="2400" dirty="0"/>
          </a:p>
          <a:p>
            <a:pPr marL="0" indent="0">
              <a:buNone/>
            </a:pPr>
            <a:endParaRPr lang="en-US" sz="2400"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0529" b="98558" l="29079" r="96974"/>
                    </a14:imgEffect>
                  </a14:imgLayer>
                </a14:imgProps>
              </a:ext>
            </a:extLst>
          </a:blip>
          <a:srcRect l="27898" t="28849"/>
          <a:stretch/>
        </p:blipFill>
        <p:spPr>
          <a:xfrm>
            <a:off x="152400" y="2286000"/>
            <a:ext cx="5220205" cy="2819676"/>
          </a:xfrm>
          <a:prstGeom prst="rect">
            <a:avLst/>
          </a:prstGeom>
        </p:spPr>
      </p:pic>
      <p:sp>
        <p:nvSpPr>
          <p:cNvPr id="9" name="TextBox 8"/>
          <p:cNvSpPr txBox="1"/>
          <p:nvPr/>
        </p:nvSpPr>
        <p:spPr>
          <a:xfrm>
            <a:off x="5014245" y="2111514"/>
            <a:ext cx="4076052" cy="707886"/>
          </a:xfrm>
          <a:prstGeom prst="rect">
            <a:avLst/>
          </a:prstGeom>
          <a:noFill/>
        </p:spPr>
        <p:txBody>
          <a:bodyPr wrap="none" rtlCol="0">
            <a:spAutoFit/>
          </a:bodyPr>
          <a:lstStyle/>
          <a:p>
            <a:r>
              <a:rPr lang="en-US" sz="4000" dirty="0">
                <a:solidFill>
                  <a:schemeClr val="tx2"/>
                </a:solidFill>
                <a:latin typeface="+mj-lt"/>
                <a:ea typeface="+mj-ea"/>
                <a:cs typeface="+mj-cs"/>
              </a:rPr>
              <a:t>Do You Want It?</a:t>
            </a:r>
          </a:p>
        </p:txBody>
      </p:sp>
    </p:spTree>
    <p:extLst>
      <p:ext uri="{BB962C8B-B14F-4D97-AF65-F5344CB8AC3E}">
        <p14:creationId xmlns:p14="http://schemas.microsoft.com/office/powerpoint/2010/main" val="19704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797" y="592746"/>
            <a:ext cx="6121400" cy="508000"/>
          </a:xfrm>
        </p:spPr>
        <p:txBody>
          <a:bodyPr/>
          <a:lstStyle/>
          <a:p>
            <a:r>
              <a:rPr lang="en-US" b="0" dirty="0">
                <a:effectLst>
                  <a:outerShdw blurRad="38100" dist="38100" dir="2700000" algn="tl">
                    <a:srgbClr val="000000">
                      <a:alpha val="43137"/>
                    </a:srgbClr>
                  </a:outerShdw>
                </a:effectLst>
              </a:rPr>
              <a:t>Who Got the Best Deal?</a:t>
            </a:r>
          </a:p>
        </p:txBody>
      </p:sp>
      <p:pic>
        <p:nvPicPr>
          <p:cNvPr id="15" name="Picture 14"/>
          <p:cNvPicPr>
            <a:picLocks noChangeAspect="1"/>
          </p:cNvPicPr>
          <p:nvPr/>
        </p:nvPicPr>
        <p:blipFill>
          <a:blip r:embed="rId2"/>
          <a:stretch>
            <a:fillRect/>
          </a:stretch>
        </p:blipFill>
        <p:spPr>
          <a:xfrm>
            <a:off x="609601" y="1381514"/>
            <a:ext cx="7850970" cy="4056822"/>
          </a:xfrm>
          <a:prstGeom prst="rect">
            <a:avLst/>
          </a:prstGeom>
        </p:spPr>
      </p:pic>
      <p:sp>
        <p:nvSpPr>
          <p:cNvPr id="12" name="Rectangle 11"/>
          <p:cNvSpPr/>
          <p:nvPr/>
        </p:nvSpPr>
        <p:spPr bwMode="auto">
          <a:xfrm>
            <a:off x="3564584" y="3886200"/>
            <a:ext cx="4895987" cy="5334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4" name="Rectangle 13"/>
          <p:cNvSpPr/>
          <p:nvPr/>
        </p:nvSpPr>
        <p:spPr bwMode="auto">
          <a:xfrm>
            <a:off x="3564584" y="4914918"/>
            <a:ext cx="4895987" cy="523418"/>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894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614768"/>
            <a:ext cx="6934200" cy="1452875"/>
          </a:xfrm>
        </p:spPr>
        <p:txBody>
          <a:bodyPr/>
          <a:lstStyle/>
          <a:p>
            <a:pPr algn="ctr"/>
            <a:r>
              <a:rPr lang="en-US" b="0" dirty="0">
                <a:effectLst>
                  <a:outerShdw blurRad="38100" dist="38100" dir="2700000" algn="tl">
                    <a:srgbClr val="000000">
                      <a:alpha val="43137"/>
                    </a:srgbClr>
                  </a:outerShdw>
                </a:effectLst>
              </a:rPr>
              <a:t>They are going to get their money</a:t>
            </a:r>
            <a:br>
              <a:rPr lang="en-US" b="0" dirty="0">
                <a:effectLst>
                  <a:outerShdw blurRad="38100" dist="38100" dir="2700000" algn="tl">
                    <a:srgbClr val="000000">
                      <a:alpha val="43137"/>
                    </a:srgbClr>
                  </a:outerShdw>
                </a:effectLst>
              </a:rPr>
            </a:br>
            <a:r>
              <a:rPr lang="en-US" sz="2400" b="0" dirty="0">
                <a:effectLst>
                  <a:outerShdw blurRad="38100" dist="38100" dir="2700000" algn="tl">
                    <a:srgbClr val="000000">
                      <a:alpha val="43137"/>
                    </a:srgbClr>
                  </a:outerShdw>
                </a:effectLst>
              </a:rPr>
              <a:t>How much more they gouge </a:t>
            </a:r>
            <a:r>
              <a:rPr lang="en-US" sz="2400" b="0" dirty="0" smtClean="0">
                <a:effectLst>
                  <a:outerShdw blurRad="38100" dist="38100" dir="2700000" algn="tl">
                    <a:srgbClr val="000000">
                      <a:alpha val="43137"/>
                    </a:srgbClr>
                  </a:outerShdw>
                </a:effectLst>
              </a:rPr>
              <a:t>you depends </a:t>
            </a:r>
            <a:r>
              <a:rPr lang="en-US" sz="2400" b="0" dirty="0">
                <a:effectLst>
                  <a:outerShdw blurRad="38100" dist="38100" dir="2700000" algn="tl">
                    <a:srgbClr val="000000">
                      <a:alpha val="43137"/>
                    </a:srgbClr>
                  </a:outerShdw>
                </a:effectLst>
              </a:rPr>
              <a:t>on your ability to </a:t>
            </a:r>
            <a:r>
              <a:rPr lang="en-US" sz="2400" b="0" dirty="0" smtClean="0">
                <a:effectLst>
                  <a:outerShdw blurRad="38100" dist="38100" dir="2700000" algn="tl">
                    <a:srgbClr val="000000">
                      <a:alpha val="43137"/>
                    </a:srgbClr>
                  </a:outerShdw>
                </a:effectLst>
              </a:rPr>
              <a:t>understand their tactics.</a:t>
            </a:r>
            <a:endParaRPr lang="en-US" b="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2286000" y="2209800"/>
            <a:ext cx="4029499" cy="3726339"/>
          </a:xfrm>
          <a:prstGeom prst="rect">
            <a:avLst/>
          </a:prstGeom>
        </p:spPr>
      </p:pic>
    </p:spTree>
    <p:extLst>
      <p:ext uri="{BB962C8B-B14F-4D97-AF65-F5344CB8AC3E}">
        <p14:creationId xmlns:p14="http://schemas.microsoft.com/office/powerpoint/2010/main" val="40670261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0" dirty="0">
                <a:effectLst>
                  <a:outerShdw blurRad="38100" dist="38100" dir="2700000" algn="tl">
                    <a:srgbClr val="000000">
                      <a:alpha val="43137"/>
                    </a:srgbClr>
                  </a:outerShdw>
                </a:effectLst>
              </a:rPr>
              <a:t>How Not to Fall </a:t>
            </a:r>
            <a:r>
              <a:rPr lang="en-US" sz="3200" b="0" dirty="0" smtClean="0">
                <a:effectLst>
                  <a:outerShdw blurRad="38100" dist="38100" dir="2700000" algn="tl">
                    <a:srgbClr val="000000">
                      <a:alpha val="43137"/>
                    </a:srgbClr>
                  </a:outerShdw>
                </a:effectLst>
              </a:rPr>
              <a:t>Prey to </a:t>
            </a:r>
            <a:r>
              <a:rPr lang="en-US" sz="3200" b="0" dirty="0">
                <a:effectLst>
                  <a:outerShdw blurRad="38100" dist="38100" dir="2700000" algn="tl">
                    <a:srgbClr val="000000">
                      <a:alpha val="43137"/>
                    </a:srgbClr>
                  </a:outerShdw>
                </a:effectLst>
              </a:rPr>
              <a:t>Predatory Lending</a:t>
            </a:r>
          </a:p>
        </p:txBody>
      </p:sp>
      <p:sp>
        <p:nvSpPr>
          <p:cNvPr id="6" name="TextBox 5"/>
          <p:cNvSpPr txBox="1"/>
          <p:nvPr/>
        </p:nvSpPr>
        <p:spPr>
          <a:xfrm>
            <a:off x="2849" y="1600200"/>
            <a:ext cx="9144000" cy="523220"/>
          </a:xfrm>
          <a:prstGeom prst="rect">
            <a:avLst/>
          </a:prstGeom>
          <a:noFill/>
        </p:spPr>
        <p:txBody>
          <a:bodyPr wrap="square" rtlCol="0">
            <a:spAutoFit/>
          </a:bodyPr>
          <a:lstStyle/>
          <a:p>
            <a:pPr algn="ctr"/>
            <a:r>
              <a:rPr lang="en-US" sz="2800" dirty="0">
                <a:solidFill>
                  <a:schemeClr val="tx2"/>
                </a:solidFill>
                <a:latin typeface="+mn-lt"/>
              </a:rPr>
              <a:t>Arrange your financing in </a:t>
            </a:r>
            <a:r>
              <a:rPr lang="en-US" sz="2800" dirty="0" smtClean="0">
                <a:solidFill>
                  <a:schemeClr val="tx2"/>
                </a:solidFill>
                <a:latin typeface="+mn-lt"/>
              </a:rPr>
              <a:t>advance!</a:t>
            </a:r>
            <a:endParaRPr lang="en-US" sz="2800" dirty="0">
              <a:solidFill>
                <a:schemeClr val="tx2"/>
              </a:solidFill>
              <a:latin typeface="+mn-lt"/>
            </a:endParaRPr>
          </a:p>
        </p:txBody>
      </p:sp>
      <p:pic>
        <p:nvPicPr>
          <p:cNvPr id="13" name="Picture 12"/>
          <p:cNvPicPr>
            <a:picLocks noChangeAspect="1"/>
          </p:cNvPicPr>
          <p:nvPr/>
        </p:nvPicPr>
        <p:blipFill>
          <a:blip r:embed="rId2"/>
          <a:stretch>
            <a:fillRect/>
          </a:stretch>
        </p:blipFill>
        <p:spPr>
          <a:xfrm>
            <a:off x="0" y="2286000"/>
            <a:ext cx="9144000" cy="3597034"/>
          </a:xfrm>
          <a:prstGeom prst="rect">
            <a:avLst/>
          </a:prstGeom>
        </p:spPr>
      </p:pic>
    </p:spTree>
    <p:extLst>
      <p:ext uri="{BB962C8B-B14F-4D97-AF65-F5344CB8AC3E}">
        <p14:creationId xmlns:p14="http://schemas.microsoft.com/office/powerpoint/2010/main" val="859309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04800" y="609601"/>
            <a:ext cx="8534400" cy="533400"/>
          </a:xfrm>
        </p:spPr>
        <p:txBody>
          <a:bodyPr/>
          <a:lstStyle/>
          <a:p>
            <a:pPr>
              <a:lnSpc>
                <a:spcPct val="90000"/>
              </a:lnSpc>
            </a:pPr>
            <a:r>
              <a:rPr lang="en-US" sz="2800" b="0" dirty="0" smtClean="0">
                <a:effectLst>
                  <a:outerShdw blurRad="38100" dist="38100" dir="2700000" algn="tl">
                    <a:srgbClr val="000000">
                      <a:alpha val="43137"/>
                    </a:srgbClr>
                  </a:outerShdw>
                </a:effectLst>
              </a:rPr>
              <a:t>What Has the Most Impact on </a:t>
            </a:r>
            <a:r>
              <a:rPr lang="en-US" sz="2800" b="0" dirty="0">
                <a:effectLst>
                  <a:outerShdw blurRad="38100" dist="38100" dir="2700000" algn="tl">
                    <a:srgbClr val="000000">
                      <a:alpha val="43137"/>
                    </a:srgbClr>
                  </a:outerShdw>
                </a:effectLst>
              </a:rPr>
              <a:t>Total Cost of </a:t>
            </a:r>
            <a:r>
              <a:rPr lang="en-US" sz="2800" b="0" dirty="0" smtClean="0">
                <a:effectLst>
                  <a:outerShdw blurRad="38100" dist="38100" dir="2700000" algn="tl">
                    <a:srgbClr val="000000">
                      <a:alpha val="43137"/>
                    </a:srgbClr>
                  </a:outerShdw>
                </a:effectLst>
              </a:rPr>
              <a:t>Credit?</a:t>
            </a:r>
            <a:endParaRPr lang="en-US" sz="2800" b="0" dirty="0">
              <a:solidFill>
                <a:srgbClr val="009AE1"/>
              </a:solidFill>
              <a:effectLst>
                <a:outerShdw blurRad="38100" dist="38100" dir="2700000" algn="tl">
                  <a:srgbClr val="000000">
                    <a:alpha val="43137"/>
                  </a:srgbClr>
                </a:outerShdw>
              </a:effectLst>
            </a:endParaRPr>
          </a:p>
        </p:txBody>
      </p:sp>
      <p:sp>
        <p:nvSpPr>
          <p:cNvPr id="12" name="TextBox 11"/>
          <p:cNvSpPr txBox="1"/>
          <p:nvPr/>
        </p:nvSpPr>
        <p:spPr>
          <a:xfrm>
            <a:off x="304800" y="1371600"/>
            <a:ext cx="4724400" cy="4378122"/>
          </a:xfrm>
          <a:prstGeom prst="rect">
            <a:avLst/>
          </a:prstGeom>
          <a:noFill/>
        </p:spPr>
        <p:txBody>
          <a:bodyPr wrap="square" rtlCol="0">
            <a:spAutoFit/>
          </a:bodyPr>
          <a:lstStyle/>
          <a:p>
            <a:pPr marL="342900" indent="-342900">
              <a:spcBef>
                <a:spcPts val="480"/>
              </a:spcBef>
              <a:spcAft>
                <a:spcPts val="0"/>
              </a:spcAft>
              <a:buFont typeface="Arial"/>
              <a:buChar char="•"/>
            </a:pPr>
            <a:r>
              <a:rPr lang="en-US" sz="2400" dirty="0">
                <a:solidFill>
                  <a:schemeClr val="tx2"/>
                </a:solidFill>
              </a:rPr>
              <a:t>The </a:t>
            </a:r>
            <a:r>
              <a:rPr lang="en-US" sz="2400" dirty="0" smtClean="0">
                <a:solidFill>
                  <a:schemeClr val="tx2"/>
                </a:solidFill>
              </a:rPr>
              <a:t>Loan Term</a:t>
            </a:r>
            <a:endParaRPr lang="en-US" sz="2400" dirty="0">
              <a:solidFill>
                <a:schemeClr val="tx2"/>
              </a:solidFill>
            </a:endParaRPr>
          </a:p>
          <a:p>
            <a:pPr marL="800100" lvl="1" indent="-342900">
              <a:spcBef>
                <a:spcPts val="480"/>
              </a:spcBef>
              <a:spcAft>
                <a:spcPts val="0"/>
              </a:spcAft>
              <a:buFont typeface="Arial" panose="020B0604020202020204" pitchFamily="34" charset="0"/>
              <a:buChar char="‒"/>
            </a:pPr>
            <a:r>
              <a:rPr lang="en-US" sz="2000" b="0" dirty="0">
                <a:solidFill>
                  <a:schemeClr val="tx2"/>
                </a:solidFill>
                <a:latin typeface="+mn-lt"/>
              </a:rPr>
              <a:t>In general, the longer the term of the loan, the higher the cost of borrowing.</a:t>
            </a:r>
          </a:p>
          <a:p>
            <a:pPr marL="800100" lvl="1" indent="-342900">
              <a:spcBef>
                <a:spcPts val="480"/>
              </a:spcBef>
              <a:spcAft>
                <a:spcPts val="0"/>
              </a:spcAft>
              <a:buFont typeface="Arial" panose="020B0604020202020204" pitchFamily="34" charset="0"/>
              <a:buChar char="‒"/>
            </a:pPr>
            <a:r>
              <a:rPr lang="en-US" sz="2000" b="0" dirty="0">
                <a:solidFill>
                  <a:schemeClr val="tx2"/>
                </a:solidFill>
                <a:latin typeface="+mn-lt"/>
              </a:rPr>
              <a:t>Longer-term loans generally have higher interest rates than shorter-terms loans.</a:t>
            </a:r>
          </a:p>
          <a:p>
            <a:pPr marL="800100" lvl="1" indent="-342900">
              <a:spcBef>
                <a:spcPts val="480"/>
              </a:spcBef>
              <a:spcAft>
                <a:spcPts val="0"/>
              </a:spcAft>
              <a:buFont typeface="Arial" panose="020B0604020202020204" pitchFamily="34" charset="0"/>
              <a:buChar char="‒"/>
            </a:pPr>
            <a:r>
              <a:rPr lang="en-US" sz="2000" b="0" dirty="0">
                <a:solidFill>
                  <a:schemeClr val="tx2"/>
                </a:solidFill>
                <a:latin typeface="+mn-lt"/>
              </a:rPr>
              <a:t>Even if the interest rates are equal, when you take longer to pay, there are more payment periods on which interest is applied.</a:t>
            </a:r>
          </a:p>
          <a:p>
            <a:pPr marL="800100" lvl="1" indent="-342900">
              <a:spcAft>
                <a:spcPts val="1800"/>
              </a:spcAft>
              <a:buFont typeface="Arial"/>
              <a:buChar char="•"/>
            </a:pPr>
            <a:endParaRPr lang="en-US" sz="2200" dirty="0">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564" y="1447800"/>
            <a:ext cx="3883167" cy="2590800"/>
          </a:xfrm>
          <a:prstGeom prst="rect">
            <a:avLst/>
          </a:prstGeom>
        </p:spPr>
      </p:pic>
    </p:spTree>
    <p:extLst>
      <p:ext uri="{BB962C8B-B14F-4D97-AF65-F5344CB8AC3E}">
        <p14:creationId xmlns:p14="http://schemas.microsoft.com/office/powerpoint/2010/main" val="12457054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7072312" cy="508000"/>
          </a:xfrm>
        </p:spPr>
        <p:txBody>
          <a:bodyPr/>
          <a:lstStyle/>
          <a:p>
            <a:r>
              <a:rPr lang="en-US" b="0" dirty="0" smtClean="0">
                <a:effectLst>
                  <a:outerShdw blurRad="38100" dist="38100" dir="2700000" algn="tl">
                    <a:srgbClr val="000000">
                      <a:alpha val="43137"/>
                    </a:srgbClr>
                  </a:outerShdw>
                </a:effectLst>
              </a:rPr>
              <a:t>Credit Card versus Charge Card</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5014911" cy="5081588"/>
          </a:xfrm>
        </p:spPr>
        <p:txBody>
          <a:bodyPr/>
          <a:lstStyle/>
          <a:p>
            <a:r>
              <a:rPr lang="en-US" sz="2000" dirty="0" smtClean="0"/>
              <a:t>Credit </a:t>
            </a:r>
            <a:r>
              <a:rPr lang="en-US" sz="2000" dirty="0"/>
              <a:t>cards permit card holders to carry a balance from month to month, subject to interest charges. </a:t>
            </a:r>
            <a:endParaRPr lang="en-US" sz="2000" dirty="0" smtClean="0"/>
          </a:p>
          <a:p>
            <a:pPr lvl="1"/>
            <a:r>
              <a:rPr lang="en-US" sz="1600" b="0" dirty="0" smtClean="0"/>
              <a:t>This </a:t>
            </a:r>
            <a:r>
              <a:rPr lang="en-US" sz="1600" b="0" dirty="0"/>
              <a:t>provides flexibility in repayment</a:t>
            </a:r>
            <a:r>
              <a:rPr lang="en-US" sz="1600" b="0" dirty="0" smtClean="0"/>
              <a:t>.</a:t>
            </a:r>
          </a:p>
          <a:p>
            <a:pPr lvl="1"/>
            <a:r>
              <a:rPr lang="en-US" sz="1600" b="0" dirty="0"/>
              <a:t>The rewards programs offered by credit cards tend to be more varied and generous compared to charge cards.</a:t>
            </a:r>
          </a:p>
          <a:p>
            <a:r>
              <a:rPr lang="en-US" sz="2000" dirty="0" smtClean="0"/>
              <a:t>Charge </a:t>
            </a:r>
            <a:r>
              <a:rPr lang="en-US" sz="2000" dirty="0"/>
              <a:t>cards mandate that the full balance be paid each billing cycle. </a:t>
            </a:r>
            <a:endParaRPr lang="en-US" sz="2000" dirty="0" smtClean="0"/>
          </a:p>
          <a:p>
            <a:pPr lvl="1"/>
            <a:r>
              <a:rPr lang="en-US" sz="1600" b="0" dirty="0" smtClean="0"/>
              <a:t>No </a:t>
            </a:r>
            <a:r>
              <a:rPr lang="en-US" sz="1600" b="0" dirty="0"/>
              <a:t>long-term carrying balances are permitted.</a:t>
            </a:r>
          </a:p>
          <a:p>
            <a:pPr lvl="1"/>
            <a:r>
              <a:rPr lang="en-US" sz="1600" b="0" dirty="0" smtClean="0"/>
              <a:t>Charge </a:t>
            </a:r>
            <a:r>
              <a:rPr lang="en-US" sz="1600" b="0" dirty="0"/>
              <a:t>cards have no interest </a:t>
            </a:r>
            <a:r>
              <a:rPr lang="en-US" sz="1600" b="0" dirty="0" smtClean="0"/>
              <a:t>rates and fees </a:t>
            </a:r>
            <a:r>
              <a:rPr lang="en-US" sz="1600" b="0" dirty="0"/>
              <a:t>are also typically lower compared to most credit cards.</a:t>
            </a:r>
            <a:endParaRPr lang="en-US" sz="1600" b="0" dirty="0" smtClean="0"/>
          </a:p>
        </p:txBody>
      </p:sp>
      <p:pic>
        <p:nvPicPr>
          <p:cNvPr id="5" name="Picture 4"/>
          <p:cNvPicPr>
            <a:picLocks noChangeAspect="1"/>
          </p:cNvPicPr>
          <p:nvPr/>
        </p:nvPicPr>
        <p:blipFill>
          <a:blip r:embed="rId2"/>
          <a:stretch>
            <a:fillRect/>
          </a:stretch>
        </p:blipFill>
        <p:spPr>
          <a:xfrm>
            <a:off x="5486400" y="1524000"/>
            <a:ext cx="3378227" cy="3124200"/>
          </a:xfrm>
          <a:prstGeom prst="rect">
            <a:avLst/>
          </a:prstGeom>
        </p:spPr>
      </p:pic>
    </p:spTree>
    <p:extLst>
      <p:ext uri="{BB962C8B-B14F-4D97-AF65-F5344CB8AC3E}">
        <p14:creationId xmlns:p14="http://schemas.microsoft.com/office/powerpoint/2010/main" val="25636584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4921"/>
          </a:xfrm>
        </p:spPr>
        <p:txBody>
          <a:bodyPr/>
          <a:lstStyle/>
          <a:p>
            <a:r>
              <a:rPr lang="en-US" sz="3200" b="0" dirty="0" smtClean="0">
                <a:effectLst>
                  <a:outerShdw blurRad="38100" dist="38100" dir="2700000" algn="tl">
                    <a:srgbClr val="000000">
                      <a:alpha val="43137"/>
                    </a:srgbClr>
                  </a:outerShdw>
                </a:effectLst>
              </a:rPr>
              <a:t>About Credit Cards</a:t>
            </a:r>
            <a:endParaRPr lang="en-US" sz="3200" b="0" dirty="0">
              <a:solidFill>
                <a:srgbClr val="009AE1"/>
              </a:solidFill>
              <a:effectLst>
                <a:outerShdw blurRad="38100" dist="38100" dir="2700000" algn="tl">
                  <a:srgbClr val="000000">
                    <a:alpha val="43137"/>
                  </a:srgbClr>
                </a:outerShdw>
              </a:effectLst>
            </a:endParaRPr>
          </a:p>
        </p:txBody>
      </p:sp>
      <p:sp>
        <p:nvSpPr>
          <p:cNvPr id="4" name="Rectangle 3"/>
          <p:cNvSpPr>
            <a:spLocks noGrp="1" noChangeArrowheads="1"/>
          </p:cNvSpPr>
          <p:nvPr>
            <p:ph idx="1"/>
          </p:nvPr>
        </p:nvSpPr>
        <p:spPr>
          <a:xfrm>
            <a:off x="609600" y="1414521"/>
            <a:ext cx="8077200" cy="3200400"/>
          </a:xfrm>
        </p:spPr>
        <p:txBody>
          <a:bodyPr>
            <a:noAutofit/>
          </a:bodyPr>
          <a:lstStyle/>
          <a:p>
            <a:pPr>
              <a:spcBef>
                <a:spcPts val="0"/>
              </a:spcBef>
              <a:spcAft>
                <a:spcPts val="480"/>
              </a:spcAft>
            </a:pPr>
            <a:r>
              <a:rPr lang="en-US" sz="2000" cap="none" dirty="0"/>
              <a:t>A credit card is a </a:t>
            </a:r>
            <a:r>
              <a:rPr lang="en-US" sz="2000" cap="none" dirty="0" smtClean="0"/>
              <a:t>high-interest unsecured </a:t>
            </a:r>
            <a:r>
              <a:rPr lang="en-US" sz="2000" cap="none" dirty="0"/>
              <a:t>loan.</a:t>
            </a:r>
          </a:p>
          <a:p>
            <a:pPr>
              <a:spcBef>
                <a:spcPts val="0"/>
              </a:spcBef>
              <a:spcAft>
                <a:spcPts val="480"/>
              </a:spcAft>
            </a:pPr>
            <a:r>
              <a:rPr lang="en-US" sz="2000" cap="none" dirty="0"/>
              <a:t>It offers multiple transaction types, including:</a:t>
            </a:r>
          </a:p>
          <a:p>
            <a:pPr lvl="1">
              <a:spcBef>
                <a:spcPts val="0"/>
              </a:spcBef>
              <a:spcAft>
                <a:spcPts val="384"/>
              </a:spcAft>
            </a:pPr>
            <a:r>
              <a:rPr lang="en-US" sz="1600" b="0" dirty="0"/>
              <a:t>Purchases.</a:t>
            </a:r>
          </a:p>
          <a:p>
            <a:pPr lvl="1">
              <a:spcBef>
                <a:spcPts val="0"/>
              </a:spcBef>
              <a:spcAft>
                <a:spcPts val="384"/>
              </a:spcAft>
            </a:pPr>
            <a:r>
              <a:rPr lang="en-US" sz="1600" b="0" dirty="0"/>
              <a:t>Balance transfers.</a:t>
            </a:r>
          </a:p>
          <a:p>
            <a:pPr lvl="1">
              <a:spcBef>
                <a:spcPts val="0"/>
              </a:spcBef>
              <a:spcAft>
                <a:spcPts val="384"/>
              </a:spcAft>
            </a:pPr>
            <a:r>
              <a:rPr lang="en-US" sz="1600" b="0" dirty="0"/>
              <a:t>Cash advances.</a:t>
            </a:r>
          </a:p>
          <a:p>
            <a:pPr>
              <a:spcBef>
                <a:spcPts val="0"/>
              </a:spcBef>
              <a:spcAft>
                <a:spcPts val="480"/>
              </a:spcAft>
            </a:pPr>
            <a:r>
              <a:rPr lang="en-US" sz="2000" dirty="0"/>
              <a:t>They often have i</a:t>
            </a:r>
            <a:r>
              <a:rPr lang="en-US" sz="2000" cap="none" dirty="0"/>
              <a:t>ncentives to entice you to spend money, hoping you will not be able to pay the full balance off.</a:t>
            </a:r>
          </a:p>
          <a:p>
            <a:pPr lvl="1">
              <a:spcBef>
                <a:spcPts val="0"/>
              </a:spcBef>
              <a:spcAft>
                <a:spcPts val="384"/>
              </a:spcAft>
            </a:pPr>
            <a:r>
              <a:rPr lang="en-US" sz="1600" b="0" dirty="0"/>
              <a:t>Low promotional interest rates.</a:t>
            </a:r>
          </a:p>
          <a:p>
            <a:pPr lvl="1">
              <a:spcBef>
                <a:spcPts val="0"/>
              </a:spcBef>
              <a:spcAft>
                <a:spcPts val="384"/>
              </a:spcAft>
            </a:pPr>
            <a:r>
              <a:rPr lang="en-US" sz="1600" b="0" dirty="0"/>
              <a:t>Store discounts.</a:t>
            </a:r>
          </a:p>
          <a:p>
            <a:pPr lvl="1">
              <a:spcBef>
                <a:spcPts val="0"/>
              </a:spcBef>
              <a:spcAft>
                <a:spcPts val="384"/>
              </a:spcAft>
            </a:pPr>
            <a:r>
              <a:rPr lang="en-US" sz="1600" b="0" dirty="0"/>
              <a:t>Rewards programs (points or cash back).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690752"/>
            <a:ext cx="4792650" cy="1599562"/>
          </a:xfrm>
          <a:prstGeom prst="rect">
            <a:avLst/>
          </a:prstGeom>
        </p:spPr>
      </p:pic>
    </p:spTree>
    <p:extLst>
      <p:ext uri="{BB962C8B-B14F-4D97-AF65-F5344CB8AC3E}">
        <p14:creationId xmlns:p14="http://schemas.microsoft.com/office/powerpoint/2010/main" val="17327444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609600"/>
            <a:ext cx="3048000" cy="1752600"/>
          </a:xfrm>
        </p:spPr>
        <p:txBody>
          <a:bodyPr/>
          <a:lstStyle/>
          <a:p>
            <a:pPr algn="ctr"/>
            <a:r>
              <a:rPr lang="en-US" sz="3200" b="0" dirty="0" smtClean="0">
                <a:effectLst>
                  <a:outerShdw blurRad="38100" dist="38100" dir="2700000" algn="tl">
                    <a:srgbClr val="000000">
                      <a:alpha val="43137"/>
                    </a:srgbClr>
                  </a:outerShdw>
                </a:effectLst>
              </a:rPr>
              <a:t>Understanding Your Credit Card Bill</a:t>
            </a:r>
            <a:endParaRPr lang="en-US" sz="3200" b="0"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733800" y="0"/>
            <a:ext cx="5410200" cy="6883400"/>
          </a:xfrm>
        </p:spPr>
      </p:pic>
    </p:spTree>
    <p:extLst>
      <p:ext uri="{BB962C8B-B14F-4D97-AF65-F5344CB8AC3E}">
        <p14:creationId xmlns:p14="http://schemas.microsoft.com/office/powerpoint/2010/main" val="131442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139112" cy="508000"/>
          </a:xfrm>
        </p:spPr>
        <p:txBody>
          <a:bodyPr/>
          <a:lstStyle/>
          <a:p>
            <a:r>
              <a:rPr lang="en-US" b="0" dirty="0">
                <a:effectLst>
                  <a:outerShdw blurRad="38100" dist="38100" dir="2700000" algn="tl">
                    <a:srgbClr val="000000">
                      <a:alpha val="43137"/>
                    </a:srgbClr>
                  </a:outerShdw>
                </a:effectLst>
              </a:rPr>
              <a:t>Meeting a Family Financial Goal</a:t>
            </a:r>
          </a:p>
        </p:txBody>
      </p:sp>
      <p:sp>
        <p:nvSpPr>
          <p:cNvPr id="3" name="Content Placeholder 2"/>
          <p:cNvSpPr>
            <a:spLocks noGrp="1"/>
          </p:cNvSpPr>
          <p:nvPr>
            <p:ph idx="1"/>
          </p:nvPr>
        </p:nvSpPr>
        <p:spPr>
          <a:xfrm>
            <a:off x="395288" y="1371600"/>
            <a:ext cx="8443912" cy="5081588"/>
          </a:xfrm>
        </p:spPr>
        <p:txBody>
          <a:bodyPr/>
          <a:lstStyle/>
          <a:p>
            <a:r>
              <a:rPr lang="en-US" sz="2000" dirty="0"/>
              <a:t>Generally, a major expense can be thought of as a cost either greater than 10% of a parent’s monthly income or needing to incur debt that would need to be paid back over time.</a:t>
            </a:r>
          </a:p>
          <a:p>
            <a:r>
              <a:rPr lang="en-US" sz="2000" dirty="0"/>
              <a:t>Purchases that are considered major expenses for most families:</a:t>
            </a:r>
          </a:p>
          <a:p>
            <a:pPr lvl="1"/>
            <a:r>
              <a:rPr lang="en-US" sz="1600" b="0" dirty="0"/>
              <a:t>Car</a:t>
            </a:r>
          </a:p>
          <a:p>
            <a:pPr lvl="1"/>
            <a:r>
              <a:rPr lang="en-US" sz="1600" b="0" dirty="0"/>
              <a:t>Roof</a:t>
            </a:r>
          </a:p>
          <a:p>
            <a:pPr lvl="1"/>
            <a:r>
              <a:rPr lang="en-US" sz="1600" b="0" dirty="0"/>
              <a:t>Television</a:t>
            </a:r>
          </a:p>
          <a:p>
            <a:pPr lvl="1"/>
            <a:r>
              <a:rPr lang="en-US" sz="1600" b="0" dirty="0"/>
              <a:t>Furnace/Air Conditioning System</a:t>
            </a:r>
          </a:p>
          <a:p>
            <a:pPr lvl="1"/>
            <a:r>
              <a:rPr lang="en-US" sz="1600" b="0" dirty="0"/>
              <a:t>Boat</a:t>
            </a:r>
          </a:p>
          <a:p>
            <a:pPr lvl="1"/>
            <a:r>
              <a:rPr lang="en-US" sz="1600" b="0" dirty="0"/>
              <a:t>Computer/Gaming System</a:t>
            </a:r>
          </a:p>
          <a:p>
            <a:pPr lvl="1"/>
            <a:r>
              <a:rPr lang="en-US" sz="1600" b="0" dirty="0"/>
              <a:t>College Tuition</a:t>
            </a:r>
          </a:p>
          <a:p>
            <a:pPr lvl="1"/>
            <a:r>
              <a:rPr lang="en-US" sz="1600" b="0" dirty="0"/>
              <a:t>Washing Machine/Dryer</a:t>
            </a:r>
          </a:p>
          <a:p>
            <a:pPr lvl="1"/>
            <a:r>
              <a:rPr lang="en-US" sz="1600" b="0" dirty="0"/>
              <a:t>Vacation</a:t>
            </a:r>
          </a:p>
          <a:p>
            <a:r>
              <a:rPr lang="en-US" sz="2000" dirty="0"/>
              <a:t>Download the “</a:t>
            </a:r>
            <a:r>
              <a:rPr lang="en-US" sz="2000" dirty="0">
                <a:solidFill>
                  <a:srgbClr val="C00000"/>
                </a:solidFill>
              </a:rPr>
              <a:t>Major Expense Worksheet</a:t>
            </a:r>
            <a:r>
              <a:rPr lang="en-US" sz="2000" dirty="0"/>
              <a:t>” that accompanies this presentation to help you with the completion of Requirement 1.</a:t>
            </a:r>
          </a:p>
          <a:p>
            <a:endParaRPr lang="en-US"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0" y="2971800"/>
            <a:ext cx="3790950" cy="2246999"/>
          </a:xfrm>
          <a:prstGeom prst="rect">
            <a:avLst/>
          </a:prstGeom>
        </p:spPr>
      </p:pic>
    </p:spTree>
    <p:extLst>
      <p:ext uri="{BB962C8B-B14F-4D97-AF65-F5344CB8AC3E}">
        <p14:creationId xmlns:p14="http://schemas.microsoft.com/office/powerpoint/2010/main" val="24316107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04921"/>
          </a:xfrm>
        </p:spPr>
        <p:txBody>
          <a:bodyPr/>
          <a:lstStyle/>
          <a:p>
            <a:r>
              <a:rPr lang="en-US" sz="3200" b="0" dirty="0">
                <a:effectLst>
                  <a:outerShdw blurRad="38100" dist="38100" dir="2700000" algn="tl">
                    <a:srgbClr val="000000">
                      <a:alpha val="43137"/>
                    </a:srgbClr>
                  </a:outerShdw>
                </a:effectLst>
              </a:rPr>
              <a:t>Credit </a:t>
            </a:r>
            <a:r>
              <a:rPr lang="en-US" sz="3200" b="0" dirty="0" smtClean="0">
                <a:effectLst>
                  <a:outerShdw blurRad="38100" dist="38100" dir="2700000" algn="tl">
                    <a:srgbClr val="000000">
                      <a:alpha val="43137"/>
                    </a:srgbClr>
                  </a:outerShdw>
                </a:effectLst>
              </a:rPr>
              <a:t>Card </a:t>
            </a:r>
            <a:r>
              <a:rPr lang="en-US" sz="3200" b="0" dirty="0" smtClean="0">
                <a:effectLst>
                  <a:outerShdw blurRad="38100" dist="38100" dir="2700000" algn="tl">
                    <a:srgbClr val="000000">
                      <a:alpha val="43137"/>
                    </a:srgbClr>
                  </a:outerShdw>
                </a:effectLst>
                <a:hlinkClick r:id="rId3"/>
              </a:rPr>
              <a:t>Minimum Payment Calculator</a:t>
            </a:r>
            <a:endParaRPr lang="en-US" sz="3200" b="0" dirty="0">
              <a:solidFill>
                <a:srgbClr val="009AE1"/>
              </a:solidFill>
              <a:effectLst>
                <a:outerShdw blurRad="38100" dist="38100" dir="2700000" algn="tl">
                  <a:srgbClr val="000000">
                    <a:alpha val="43137"/>
                  </a:srgbClr>
                </a:outerShdw>
              </a:effectLst>
            </a:endParaRPr>
          </a:p>
        </p:txBody>
      </p:sp>
      <p:sp>
        <p:nvSpPr>
          <p:cNvPr id="4" name="Text Placeholder 12"/>
          <p:cNvSpPr txBox="1">
            <a:spLocks/>
          </p:cNvSpPr>
          <p:nvPr/>
        </p:nvSpPr>
        <p:spPr>
          <a:xfrm>
            <a:off x="8107200" y="6285600"/>
            <a:ext cx="349640" cy="259045"/>
          </a:xfrm>
          <a:prstGeom prst="rect">
            <a:avLst/>
          </a:prstGeom>
        </p:spPr>
        <p:txBody>
          <a:bodyPr wrap="square" anchor="ctr">
            <a:spAutoFit/>
          </a:bodyPr>
          <a:lstStyle>
            <a:lvl1pPr marL="0" indent="0" algn="ctr" defTabSz="914400" rtl="0" eaLnBrk="1" latinLnBrk="0" hangingPunct="1">
              <a:lnSpc>
                <a:spcPts val="1300"/>
              </a:lnSpc>
              <a:spcBef>
                <a:spcPts val="0"/>
              </a:spcBef>
              <a:buFontTx/>
              <a:buNone/>
              <a:defRPr sz="1000" b="0" i="0" kern="1200" cap="all" spc="-10" baseline="0">
                <a:solidFill>
                  <a:srgbClr val="595959"/>
                </a:solidFill>
                <a:latin typeface="Arial" pitchFamily="34" charset="0"/>
                <a:ea typeface="+mn-ea"/>
                <a:cs typeface="Arial" pitchFamily="34" charset="0"/>
              </a:defRPr>
            </a:lvl1pPr>
            <a:lvl2pPr marL="628650" indent="-171450" algn="l" defTabSz="914400" rtl="0" eaLnBrk="1" latinLnBrk="0" hangingPunct="1">
              <a:spcBef>
                <a:spcPts val="0"/>
              </a:spcBef>
              <a:buFont typeface="Arial" pitchFamily="34" charset="0"/>
              <a:buChar char="•"/>
              <a:defRPr sz="1200" kern="1200">
                <a:solidFill>
                  <a:srgbClr val="333333"/>
                </a:solidFill>
                <a:latin typeface="+mn-lt"/>
                <a:ea typeface="+mn-ea"/>
                <a:cs typeface="+mn-cs"/>
              </a:defRPr>
            </a:lvl2pPr>
            <a:lvl3pPr marL="1085850" indent="-171450" algn="l" defTabSz="914400" rtl="0" eaLnBrk="1" latinLnBrk="0" hangingPunct="1">
              <a:spcBef>
                <a:spcPts val="0"/>
              </a:spcBef>
              <a:buFont typeface="Arial" pitchFamily="34" charset="0"/>
              <a:buChar char="•"/>
              <a:defRPr sz="1200" kern="1200">
                <a:solidFill>
                  <a:srgbClr val="333333"/>
                </a:solidFill>
                <a:latin typeface="+mn-lt"/>
                <a:ea typeface="+mn-ea"/>
                <a:cs typeface="+mn-cs"/>
              </a:defRPr>
            </a:lvl3pPr>
            <a:lvl4pPr marL="1543050" indent="-171450" algn="l" defTabSz="914400" rtl="0" eaLnBrk="1" latinLnBrk="0" hangingPunct="1">
              <a:spcBef>
                <a:spcPts val="0"/>
              </a:spcBef>
              <a:buFont typeface="Arial" pitchFamily="34" charset="0"/>
              <a:buChar char="•"/>
              <a:defRPr sz="1200" kern="1200">
                <a:solidFill>
                  <a:srgbClr val="333333"/>
                </a:solidFill>
                <a:latin typeface="+mn-lt"/>
                <a:ea typeface="+mn-ea"/>
                <a:cs typeface="+mn-cs"/>
              </a:defRPr>
            </a:lvl4pPr>
            <a:lvl5pPr marL="2000250" indent="-171450" algn="l" defTabSz="914400" rtl="0" eaLnBrk="1" latinLnBrk="0" hangingPunct="1">
              <a:spcBef>
                <a:spcPts val="0"/>
              </a:spcBef>
              <a:buFont typeface="Arial" pitchFamily="34" charset="0"/>
              <a:buChar char="•"/>
              <a:defRPr sz="12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9150725E-253C-2448-8515-BC54046F62BA}" type="slidenum">
              <a:rPr lang="en-US" smtClean="0"/>
              <a:t>110</a:t>
            </a:fld>
            <a:endParaRPr lang="en-US" dirty="0"/>
          </a:p>
        </p:txBody>
      </p:sp>
      <p:pic>
        <p:nvPicPr>
          <p:cNvPr id="5" name="Picture 4">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200" y="6357600"/>
            <a:ext cx="97528" cy="109719"/>
          </a:xfrm>
          <a:prstGeom prst="rect">
            <a:avLst/>
          </a:prstGeom>
        </p:spPr>
      </p:pic>
      <p:pic>
        <p:nvPicPr>
          <p:cNvPr id="6" name="Picture 5">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1200" y="6357599"/>
            <a:ext cx="97528" cy="109719"/>
          </a:xfrm>
          <a:prstGeom prst="rect">
            <a:avLst/>
          </a:prstGeom>
        </p:spPr>
      </p:pic>
      <p:sp>
        <p:nvSpPr>
          <p:cNvPr id="7" name="Text Placeholder 2"/>
          <p:cNvSpPr txBox="1">
            <a:spLocks/>
          </p:cNvSpPr>
          <p:nvPr/>
        </p:nvSpPr>
        <p:spPr>
          <a:xfrm>
            <a:off x="3657600" y="152400"/>
            <a:ext cx="5349240" cy="288536"/>
          </a:xfrm>
          <a:prstGeom prst="rect">
            <a:avLst/>
          </a:prstGeom>
        </p:spPr>
        <p:txBody>
          <a:bodyPr lIns="74992" tIns="37496" rIns="74992" bIns="37496"/>
          <a:lstStyle>
            <a:defPPr>
              <a:defRPr lang="en-US"/>
            </a:defPPr>
            <a:lvl1pPr marL="0" algn="l" defTabSz="749918" rtl="0" eaLnBrk="1" latinLnBrk="0" hangingPunct="1">
              <a:defRPr sz="1500" kern="1200">
                <a:solidFill>
                  <a:schemeClr val="tx1"/>
                </a:solidFill>
                <a:latin typeface="+mn-lt"/>
                <a:ea typeface="+mn-ea"/>
                <a:cs typeface="+mn-cs"/>
              </a:defRPr>
            </a:lvl1pPr>
            <a:lvl2pPr marL="374960" algn="l" defTabSz="749918" rtl="0" eaLnBrk="1" latinLnBrk="0" hangingPunct="1">
              <a:defRPr sz="1500" kern="1200">
                <a:solidFill>
                  <a:schemeClr val="tx1"/>
                </a:solidFill>
                <a:latin typeface="+mn-lt"/>
                <a:ea typeface="+mn-ea"/>
                <a:cs typeface="+mn-cs"/>
              </a:defRPr>
            </a:lvl2pPr>
            <a:lvl3pPr marL="749918" algn="l" defTabSz="749918" rtl="0" eaLnBrk="1" latinLnBrk="0" hangingPunct="1">
              <a:defRPr sz="1500" kern="1200">
                <a:solidFill>
                  <a:schemeClr val="tx1"/>
                </a:solidFill>
                <a:latin typeface="+mn-lt"/>
                <a:ea typeface="+mn-ea"/>
                <a:cs typeface="+mn-cs"/>
              </a:defRPr>
            </a:lvl3pPr>
            <a:lvl4pPr marL="1124879" algn="l" defTabSz="749918" rtl="0" eaLnBrk="1" latinLnBrk="0" hangingPunct="1">
              <a:defRPr sz="1500" kern="1200">
                <a:solidFill>
                  <a:schemeClr val="tx1"/>
                </a:solidFill>
                <a:latin typeface="+mn-lt"/>
                <a:ea typeface="+mn-ea"/>
                <a:cs typeface="+mn-cs"/>
              </a:defRPr>
            </a:lvl4pPr>
            <a:lvl5pPr marL="1499837" algn="l" defTabSz="749918" rtl="0" eaLnBrk="1" latinLnBrk="0" hangingPunct="1">
              <a:defRPr sz="1500" kern="1200">
                <a:solidFill>
                  <a:schemeClr val="tx1"/>
                </a:solidFill>
                <a:latin typeface="+mn-lt"/>
                <a:ea typeface="+mn-ea"/>
                <a:cs typeface="+mn-cs"/>
              </a:defRPr>
            </a:lvl5pPr>
            <a:lvl6pPr marL="1874798" algn="l" defTabSz="749918" rtl="0" eaLnBrk="1" latinLnBrk="0" hangingPunct="1">
              <a:defRPr sz="1500" kern="1200">
                <a:solidFill>
                  <a:schemeClr val="tx1"/>
                </a:solidFill>
                <a:latin typeface="+mn-lt"/>
                <a:ea typeface="+mn-ea"/>
                <a:cs typeface="+mn-cs"/>
              </a:defRPr>
            </a:lvl6pPr>
            <a:lvl7pPr marL="2249759" algn="l" defTabSz="749918" rtl="0" eaLnBrk="1" latinLnBrk="0" hangingPunct="1">
              <a:defRPr sz="1500" kern="1200">
                <a:solidFill>
                  <a:schemeClr val="tx1"/>
                </a:solidFill>
                <a:latin typeface="+mn-lt"/>
                <a:ea typeface="+mn-ea"/>
                <a:cs typeface="+mn-cs"/>
              </a:defRPr>
            </a:lvl7pPr>
            <a:lvl8pPr marL="2624719" algn="l" defTabSz="749918" rtl="0" eaLnBrk="1" latinLnBrk="0" hangingPunct="1">
              <a:defRPr sz="1500" kern="1200">
                <a:solidFill>
                  <a:schemeClr val="tx1"/>
                </a:solidFill>
                <a:latin typeface="+mn-lt"/>
                <a:ea typeface="+mn-ea"/>
                <a:cs typeface="+mn-cs"/>
              </a:defRPr>
            </a:lvl8pPr>
            <a:lvl9pPr marL="2999677" algn="l" defTabSz="749918" rtl="0" eaLnBrk="1" latinLnBrk="0" hangingPunct="1">
              <a:defRPr sz="1500" kern="1200">
                <a:solidFill>
                  <a:schemeClr val="tx1"/>
                </a:solidFill>
                <a:latin typeface="+mn-lt"/>
                <a:ea typeface="+mn-ea"/>
                <a:cs typeface="+mn-cs"/>
              </a:defRPr>
            </a:lvl9pPr>
          </a:lstStyle>
          <a:p>
            <a:pPr algn="r"/>
            <a:r>
              <a:rPr lang="en-US" sz="1200" dirty="0">
                <a:solidFill>
                  <a:schemeClr val="tx2">
                    <a:lumMod val="40000"/>
                    <a:lumOff val="60000"/>
                  </a:schemeClr>
                </a:solidFill>
                <a:latin typeface="Arial"/>
                <a:cs typeface="Arial"/>
              </a:rPr>
              <a:t>Lesson 3</a:t>
            </a:r>
            <a:r>
              <a:rPr lang="en-US" sz="1200" dirty="0">
                <a:solidFill>
                  <a:srgbClr val="009AE1"/>
                </a:solidFill>
                <a:latin typeface="Arial"/>
                <a:cs typeface="Arial"/>
              </a:rPr>
              <a:t>: </a:t>
            </a:r>
            <a:r>
              <a:rPr lang="en-US" sz="1200" dirty="0">
                <a:solidFill>
                  <a:schemeClr val="bg1">
                    <a:lumMod val="50000"/>
                  </a:schemeClr>
                </a:solidFill>
                <a:latin typeface="Arial"/>
                <a:cs typeface="Arial"/>
              </a:rPr>
              <a:t>A Fresh Start</a:t>
            </a:r>
          </a:p>
        </p:txBody>
      </p:sp>
      <p:pic>
        <p:nvPicPr>
          <p:cNvPr id="3" name="Picture 2"/>
          <p:cNvPicPr>
            <a:picLocks noChangeAspect="1"/>
          </p:cNvPicPr>
          <p:nvPr/>
        </p:nvPicPr>
        <p:blipFill>
          <a:blip r:embed="rId6"/>
          <a:stretch>
            <a:fillRect/>
          </a:stretch>
        </p:blipFill>
        <p:spPr>
          <a:xfrm>
            <a:off x="8546" y="1302560"/>
            <a:ext cx="9144000" cy="5143500"/>
          </a:xfrm>
          <a:prstGeom prst="rect">
            <a:avLst/>
          </a:prstGeom>
        </p:spPr>
      </p:pic>
      <p:sp>
        <p:nvSpPr>
          <p:cNvPr id="8" name="TextBox 7"/>
          <p:cNvSpPr txBox="1"/>
          <p:nvPr/>
        </p:nvSpPr>
        <p:spPr>
          <a:xfrm>
            <a:off x="457200" y="6467318"/>
            <a:ext cx="8229600" cy="369332"/>
          </a:xfrm>
          <a:prstGeom prst="rect">
            <a:avLst/>
          </a:prstGeom>
          <a:noFill/>
        </p:spPr>
        <p:txBody>
          <a:bodyPr wrap="square" rtlCol="0">
            <a:spAutoFit/>
          </a:bodyPr>
          <a:lstStyle/>
          <a:p>
            <a:r>
              <a:rPr lang="en-US" b="0" dirty="0" smtClean="0">
                <a:solidFill>
                  <a:schemeClr val="bg1"/>
                </a:solidFill>
                <a:latin typeface="+mn-lt"/>
              </a:rPr>
              <a:t>Click on the link at the top to access the online minimum payment calculator.</a:t>
            </a:r>
            <a:endParaRPr lang="en-US" b="0" dirty="0">
              <a:solidFill>
                <a:schemeClr val="bg1"/>
              </a:solidFill>
              <a:latin typeface="+mn-lt"/>
            </a:endParaRPr>
          </a:p>
        </p:txBody>
      </p:sp>
    </p:spTree>
    <p:extLst>
      <p:ext uri="{BB962C8B-B14F-4D97-AF65-F5344CB8AC3E}">
        <p14:creationId xmlns:p14="http://schemas.microsoft.com/office/powerpoint/2010/main" val="32293060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09600" y="632264"/>
            <a:ext cx="6121400" cy="508000"/>
          </a:xfrm>
        </p:spPr>
        <p:txBody>
          <a:bodyPr/>
          <a:lstStyle/>
          <a:p>
            <a:r>
              <a:rPr lang="en-US" b="0" dirty="0">
                <a:effectLst>
                  <a:outerShdw blurRad="38100" dist="38100" dir="2700000" algn="tl">
                    <a:srgbClr val="000000">
                      <a:alpha val="43137"/>
                    </a:srgbClr>
                  </a:outerShdw>
                </a:effectLst>
              </a:rPr>
              <a:t>Repayment Example</a:t>
            </a:r>
          </a:p>
        </p:txBody>
      </p:sp>
      <p:pic>
        <p:nvPicPr>
          <p:cNvPr id="66563" name="Content Placeholder 4" descr="Untitled - 7.jpg"/>
          <p:cNvPicPr>
            <a:picLocks noGrp="1" noChangeAspect="1"/>
          </p:cNvPicPr>
          <p:nvPr>
            <p:ph idx="1"/>
          </p:nvPr>
        </p:nvPicPr>
        <p:blipFill>
          <a:blip r:embed="rId2" cstate="print"/>
          <a:srcRect/>
          <a:stretch>
            <a:fillRect/>
          </a:stretch>
        </p:blipFill>
        <p:spPr>
          <a:xfrm>
            <a:off x="1184976" y="1295400"/>
            <a:ext cx="6621647" cy="4955736"/>
          </a:xfrm>
        </p:spPr>
      </p:pic>
      <p:sp>
        <p:nvSpPr>
          <p:cNvPr id="2" name="Rectangle 1"/>
          <p:cNvSpPr/>
          <p:nvPr/>
        </p:nvSpPr>
        <p:spPr bwMode="auto">
          <a:xfrm>
            <a:off x="2040308" y="3200400"/>
            <a:ext cx="4876800" cy="2286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2057399" y="5219700"/>
            <a:ext cx="4876800" cy="2286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747617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Debit Card</a:t>
            </a:r>
          </a:p>
        </p:txBody>
      </p:sp>
      <p:sp>
        <p:nvSpPr>
          <p:cNvPr id="3" name="Content Placeholder 2"/>
          <p:cNvSpPr>
            <a:spLocks noGrp="1"/>
          </p:cNvSpPr>
          <p:nvPr>
            <p:ph idx="1"/>
          </p:nvPr>
        </p:nvSpPr>
        <p:spPr>
          <a:xfrm>
            <a:off x="395289" y="1371600"/>
            <a:ext cx="4557712" cy="5081588"/>
          </a:xfrm>
        </p:spPr>
        <p:txBody>
          <a:bodyPr/>
          <a:lstStyle/>
          <a:p>
            <a:r>
              <a:rPr lang="en-US" sz="2000" dirty="0"/>
              <a:t>A debit card is a payment card that deducts money directly from your checking account. </a:t>
            </a:r>
            <a:endParaRPr lang="en-US" sz="2000" dirty="0" smtClean="0"/>
          </a:p>
          <a:p>
            <a:r>
              <a:rPr lang="en-US" altLang="en-US" sz="2000" dirty="0" smtClean="0">
                <a:latin typeface="Arial" panose="020B0604020202020204" pitchFamily="34" charset="0"/>
              </a:rPr>
              <a:t>Debit </a:t>
            </a:r>
            <a:r>
              <a:rPr lang="en-US" altLang="en-US" sz="2000" dirty="0">
                <a:latin typeface="Arial" panose="020B0604020202020204" pitchFamily="34" charset="0"/>
              </a:rPr>
              <a:t>cards </a:t>
            </a:r>
            <a:r>
              <a:rPr lang="en-US" altLang="en-US" sz="2000" dirty="0" smtClean="0">
                <a:latin typeface="Arial" panose="020B0604020202020204" pitchFamily="34" charset="0"/>
              </a:rPr>
              <a:t>reduce </a:t>
            </a:r>
            <a:r>
              <a:rPr lang="en-US" altLang="en-US" sz="2000" dirty="0">
                <a:latin typeface="Arial" panose="020B0604020202020204" pitchFamily="34" charset="0"/>
              </a:rPr>
              <a:t>the need to carry cash or physical checks to make </a:t>
            </a:r>
            <a:r>
              <a:rPr lang="en-US" altLang="en-US" sz="2000" dirty="0" smtClean="0">
                <a:latin typeface="Arial" panose="020B0604020202020204" pitchFamily="34" charset="0"/>
              </a:rPr>
              <a:t>purchases.</a:t>
            </a:r>
          </a:p>
          <a:p>
            <a:r>
              <a:rPr lang="en-US" altLang="en-US" sz="2000" dirty="0" smtClean="0">
                <a:latin typeface="Arial" panose="020B0604020202020204" pitchFamily="34" charset="0"/>
              </a:rPr>
              <a:t>You </a:t>
            </a:r>
            <a:r>
              <a:rPr lang="en-US" altLang="en-US" sz="2000" dirty="0">
                <a:latin typeface="Arial" panose="020B0604020202020204" pitchFamily="34" charset="0"/>
              </a:rPr>
              <a:t>can use debit cards at ATMs to withdraw </a:t>
            </a:r>
            <a:r>
              <a:rPr lang="en-US" altLang="en-US" sz="2000" dirty="0" smtClean="0">
                <a:latin typeface="Arial" panose="020B0604020202020204" pitchFamily="34" charset="0"/>
              </a:rPr>
              <a:t>cash.</a:t>
            </a:r>
          </a:p>
          <a:p>
            <a:r>
              <a:rPr lang="en-US" altLang="en-US" sz="2000" dirty="0" smtClean="0">
                <a:latin typeface="Arial" panose="020B0604020202020204" pitchFamily="34" charset="0"/>
              </a:rPr>
              <a:t>You </a:t>
            </a:r>
            <a:r>
              <a:rPr lang="en-US" altLang="en-US" sz="2000" dirty="0">
                <a:latin typeface="Arial" panose="020B0604020202020204" pitchFamily="34" charset="0"/>
              </a:rPr>
              <a:t>may be charged an ATM transaction fee if you use your debit card to withdraw cash from an ATM that's not affiliated with your bank. </a:t>
            </a:r>
          </a:p>
          <a:p>
            <a:endParaRPr lang="en-US" sz="2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012" b="7780"/>
          <a:stretch/>
        </p:blipFill>
        <p:spPr>
          <a:xfrm>
            <a:off x="5105400" y="1371600"/>
            <a:ext cx="3684948" cy="2405063"/>
          </a:xfrm>
          <a:prstGeom prst="rect">
            <a:avLst/>
          </a:prstGeom>
        </p:spPr>
      </p:pic>
    </p:spTree>
    <p:extLst>
      <p:ext uri="{BB962C8B-B14F-4D97-AF65-F5344CB8AC3E}">
        <p14:creationId xmlns:p14="http://schemas.microsoft.com/office/powerpoint/2010/main" val="34436758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Credit Reports</a:t>
            </a:r>
          </a:p>
        </p:txBody>
      </p:sp>
      <p:sp>
        <p:nvSpPr>
          <p:cNvPr id="3" name="Content Placeholder 2"/>
          <p:cNvSpPr>
            <a:spLocks noGrp="1"/>
          </p:cNvSpPr>
          <p:nvPr>
            <p:ph idx="1"/>
          </p:nvPr>
        </p:nvSpPr>
        <p:spPr>
          <a:xfrm>
            <a:off x="395288" y="1371600"/>
            <a:ext cx="4252912" cy="5081588"/>
          </a:xfrm>
        </p:spPr>
        <p:txBody>
          <a:bodyPr/>
          <a:lstStyle/>
          <a:p>
            <a:r>
              <a:rPr lang="en-US" sz="2000" dirty="0" smtClean="0"/>
              <a:t>A </a:t>
            </a:r>
            <a:r>
              <a:rPr lang="en-US" sz="2000" dirty="0"/>
              <a:t>credit report is a summary of your credit history, including the types of credit </a:t>
            </a:r>
            <a:r>
              <a:rPr lang="en-US" sz="2000" dirty="0" smtClean="0"/>
              <a:t>accounts and loans </a:t>
            </a:r>
            <a:r>
              <a:rPr lang="en-US" sz="2000" dirty="0"/>
              <a:t>you’ve had, your payment </a:t>
            </a:r>
            <a:r>
              <a:rPr lang="en-US" sz="2000" dirty="0" smtClean="0"/>
              <a:t>history, your </a:t>
            </a:r>
            <a:r>
              <a:rPr lang="en-US" sz="2000" dirty="0"/>
              <a:t>credit </a:t>
            </a:r>
            <a:r>
              <a:rPr lang="en-US" sz="2000" dirty="0" smtClean="0"/>
              <a:t>limits, </a:t>
            </a:r>
            <a:r>
              <a:rPr lang="en-US" sz="2000" dirty="0"/>
              <a:t>and the status of your credit accounts</a:t>
            </a:r>
            <a:r>
              <a:rPr lang="en-US" sz="2000" dirty="0" smtClean="0"/>
              <a:t>.</a:t>
            </a:r>
          </a:p>
          <a:p>
            <a:r>
              <a:rPr lang="en-US" sz="2000" dirty="0"/>
              <a:t>The information on your credit report is used to calculate your credit </a:t>
            </a:r>
            <a:r>
              <a:rPr lang="en-US" sz="2000" dirty="0" smtClean="0"/>
              <a:t>scores.</a:t>
            </a:r>
          </a:p>
          <a:p>
            <a:r>
              <a:rPr lang="en-US" sz="2000" b="0" dirty="0" smtClean="0"/>
              <a:t>A </a:t>
            </a:r>
            <a:r>
              <a:rPr lang="en-US" sz="2000" b="0" dirty="0"/>
              <a:t>credit score is usually a three-digit number ranging from approximately 300 to </a:t>
            </a:r>
            <a:r>
              <a:rPr lang="en-US" sz="2000" b="0" dirty="0" smtClean="0"/>
              <a:t>850.</a:t>
            </a:r>
          </a:p>
          <a:p>
            <a:r>
              <a:rPr lang="en-US" sz="2000" b="0" dirty="0" smtClean="0"/>
              <a:t>The </a:t>
            </a:r>
            <a:r>
              <a:rPr lang="en-US" sz="2000" b="0" dirty="0"/>
              <a:t>higher your score, the better the terms of credit you are likely to receive.</a:t>
            </a:r>
          </a:p>
          <a:p>
            <a:endParaRPr lang="en-US" sz="2000" dirty="0"/>
          </a:p>
          <a:p>
            <a:endParaRPr lang="en-US" sz="1200" dirty="0"/>
          </a:p>
          <a:p>
            <a:endParaRPr lang="en-US"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524000"/>
            <a:ext cx="4133280" cy="2757488"/>
          </a:xfrm>
          <a:prstGeom prst="rect">
            <a:avLst/>
          </a:prstGeom>
        </p:spPr>
      </p:pic>
    </p:spTree>
    <p:extLst>
      <p:ext uri="{BB962C8B-B14F-4D97-AF65-F5344CB8AC3E}">
        <p14:creationId xmlns:p14="http://schemas.microsoft.com/office/powerpoint/2010/main" val="24511905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Credit Reports</a:t>
            </a:r>
          </a:p>
        </p:txBody>
      </p:sp>
      <p:sp>
        <p:nvSpPr>
          <p:cNvPr id="3" name="Content Placeholder 2"/>
          <p:cNvSpPr>
            <a:spLocks noGrp="1"/>
          </p:cNvSpPr>
          <p:nvPr>
            <p:ph idx="1"/>
          </p:nvPr>
        </p:nvSpPr>
        <p:spPr>
          <a:xfrm>
            <a:off x="395288" y="1371600"/>
            <a:ext cx="8367712" cy="5081588"/>
          </a:xfrm>
        </p:spPr>
        <p:txBody>
          <a:bodyPr/>
          <a:lstStyle/>
          <a:p>
            <a:r>
              <a:rPr lang="en-US" sz="2000" dirty="0"/>
              <a:t>Lenders use your credit reports as part of their evaluation process when deciding whether to extend you credit and at what terms. </a:t>
            </a:r>
          </a:p>
          <a:p>
            <a:pPr lvl="1"/>
            <a:r>
              <a:rPr lang="en-US" sz="1600" b="0" dirty="0"/>
              <a:t>Suppose you want to borrow $200,000 in the form of a fixed rate thirty-year mortgage. For a credit score between 760-850, your loan interest rate might be 3.307%, resulting in a $877 monthly payment. For a credit score between 620-639, your loan interest rate might be 4.869%, resulting in a $1,061 monthly payment. The lower credit score would cost you $184 per month more for your mortgage. Over the life of the loan you would pay $66,343 more than the best credit score. Think about what you could do with that extra $184 per month.</a:t>
            </a:r>
          </a:p>
          <a:p>
            <a:r>
              <a:rPr lang="en-US" sz="2000" dirty="0"/>
              <a:t>By not overspending, never missing payments, and being responsible with your finances, your credit score will gradually improve and, in turn, you will be able to pay less when borrowing money.</a:t>
            </a:r>
          </a:p>
          <a:p>
            <a:endParaRPr lang="en-US" sz="1200" dirty="0"/>
          </a:p>
          <a:p>
            <a:endParaRPr lang="en-US" sz="1200" dirty="0"/>
          </a:p>
        </p:txBody>
      </p:sp>
    </p:spTree>
    <p:extLst>
      <p:ext uri="{BB962C8B-B14F-4D97-AF65-F5344CB8AC3E}">
        <p14:creationId xmlns:p14="http://schemas.microsoft.com/office/powerpoint/2010/main" val="24129566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7529512" cy="508000"/>
          </a:xfrm>
        </p:spPr>
        <p:txBody>
          <a:bodyPr/>
          <a:lstStyle/>
          <a:p>
            <a:r>
              <a:rPr lang="en-US" b="0" dirty="0" smtClean="0">
                <a:effectLst>
                  <a:outerShdw blurRad="38100" dist="38100" dir="2700000" algn="tl">
                    <a:srgbClr val="000000">
                      <a:alpha val="43137"/>
                    </a:srgbClr>
                  </a:outerShdw>
                </a:effectLst>
              </a:rPr>
              <a:t>Who Else Uses Credit Reports?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4710112" cy="5081588"/>
          </a:xfrm>
        </p:spPr>
        <p:txBody>
          <a:bodyPr/>
          <a:lstStyle/>
          <a:p>
            <a:r>
              <a:rPr lang="en-US" sz="2000" dirty="0" smtClean="0"/>
              <a:t>Insurance </a:t>
            </a:r>
            <a:r>
              <a:rPr lang="en-US" sz="2000" dirty="0"/>
              <a:t>companies may use the information to decide whether you can </a:t>
            </a:r>
            <a:r>
              <a:rPr lang="en-US" sz="2000" dirty="0" smtClean="0"/>
              <a:t>get insurance </a:t>
            </a:r>
            <a:r>
              <a:rPr lang="en-US" sz="2000" dirty="0"/>
              <a:t>and to set the rates you will pay.</a:t>
            </a:r>
          </a:p>
          <a:p>
            <a:r>
              <a:rPr lang="en-US" sz="2000" dirty="0"/>
              <a:t>Employers may use your credit report, if you give them permission to do so, </a:t>
            </a:r>
            <a:r>
              <a:rPr lang="en-US" sz="2000" dirty="0" smtClean="0"/>
              <a:t>to decide </a:t>
            </a:r>
            <a:r>
              <a:rPr lang="en-US" sz="2000" dirty="0"/>
              <a:t>whether to hire you.</a:t>
            </a:r>
          </a:p>
          <a:p>
            <a:r>
              <a:rPr lang="en-US" sz="2000" dirty="0"/>
              <a:t>Telephone and utility companies may use information in your credit report </a:t>
            </a:r>
            <a:r>
              <a:rPr lang="en-US" sz="2000" dirty="0" smtClean="0"/>
              <a:t>to decide </a:t>
            </a:r>
            <a:r>
              <a:rPr lang="en-US" sz="2000" dirty="0"/>
              <a:t>whether to provide services to you.</a:t>
            </a:r>
          </a:p>
          <a:p>
            <a:r>
              <a:rPr lang="en-US" sz="2000" dirty="0"/>
              <a:t>Landlords may use the information to determine whether to rent an apartment </a:t>
            </a:r>
            <a:r>
              <a:rPr lang="en-US" sz="2000" dirty="0" smtClean="0"/>
              <a:t>to you</a:t>
            </a:r>
            <a:r>
              <a:rPr lang="en-US" sz="2000" dirty="0"/>
              <a:t>.</a:t>
            </a:r>
          </a:p>
          <a:p>
            <a:endParaRPr lang="en-US" sz="1200" dirty="0"/>
          </a:p>
          <a:p>
            <a:endParaRPr lang="en-US" sz="1200" dirty="0"/>
          </a:p>
        </p:txBody>
      </p:sp>
      <p:pic>
        <p:nvPicPr>
          <p:cNvPr id="5" name="Picture 4"/>
          <p:cNvPicPr>
            <a:picLocks noChangeAspect="1"/>
          </p:cNvPicPr>
          <p:nvPr/>
        </p:nvPicPr>
        <p:blipFill rotWithShape="1">
          <a:blip r:embed="rId2"/>
          <a:srcRect l="4163" r="4261"/>
          <a:stretch/>
        </p:blipFill>
        <p:spPr>
          <a:xfrm>
            <a:off x="5257800" y="1371599"/>
            <a:ext cx="3733800" cy="4827451"/>
          </a:xfrm>
          <a:prstGeom prst="rect">
            <a:avLst/>
          </a:prstGeom>
        </p:spPr>
      </p:pic>
    </p:spTree>
    <p:extLst>
      <p:ext uri="{BB962C8B-B14F-4D97-AF65-F5344CB8AC3E}">
        <p14:creationId xmlns:p14="http://schemas.microsoft.com/office/powerpoint/2010/main" val="11108545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367712" cy="508000"/>
          </a:xfrm>
        </p:spPr>
        <p:txBody>
          <a:bodyPr/>
          <a:lstStyle/>
          <a:p>
            <a:r>
              <a:rPr lang="en-US" b="0" dirty="0" smtClean="0">
                <a:effectLst>
                  <a:outerShdw blurRad="38100" dist="38100" dir="2700000" algn="tl">
                    <a:srgbClr val="000000">
                      <a:alpha val="43137"/>
                    </a:srgbClr>
                  </a:outerShdw>
                </a:effectLst>
              </a:rPr>
              <a:t>Two Strategies </a:t>
            </a:r>
            <a:r>
              <a:rPr lang="en-US" b="0" dirty="0">
                <a:effectLst>
                  <a:outerShdw blurRad="38100" dist="38100" dir="2700000" algn="tl">
                    <a:srgbClr val="000000">
                      <a:alpha val="43137"/>
                    </a:srgbClr>
                  </a:outerShdw>
                </a:effectLst>
              </a:rPr>
              <a:t>to Reduce or Eliminate </a:t>
            </a:r>
            <a:r>
              <a:rPr lang="en-US" b="0" dirty="0" smtClean="0">
                <a:effectLst>
                  <a:outerShdw blurRad="38100" dist="38100" dir="2700000" algn="tl">
                    <a:srgbClr val="000000">
                      <a:alpha val="43137"/>
                    </a:srgbClr>
                  </a:outerShdw>
                </a:effectLst>
              </a:rPr>
              <a:t>Debt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7488237" cy="5081588"/>
          </a:xfrm>
        </p:spPr>
        <p:txBody>
          <a:bodyPr/>
          <a:lstStyle/>
          <a:p>
            <a:r>
              <a:rPr lang="en-US" sz="2000" b="1" dirty="0" smtClean="0"/>
              <a:t>Highest Interest Rate Method</a:t>
            </a:r>
          </a:p>
          <a:p>
            <a:pPr lvl="1"/>
            <a:r>
              <a:rPr lang="en-US" sz="1600" b="0" dirty="0" smtClean="0"/>
              <a:t>This </a:t>
            </a:r>
            <a:r>
              <a:rPr lang="en-US" sz="1600" b="0" dirty="0"/>
              <a:t>approach focuses on your debts like credit card and student loan debts with the highest rate of interest. The goal is to pay off the highest interest rate debt as quickly as possible, because it’s costing you the most. While it may not feel like you’re making progress, this method will help you eliminate your costliest debts first—which can save you money in the long run. </a:t>
            </a:r>
            <a:endParaRPr lang="en-US" sz="1600" b="0" dirty="0" smtClean="0"/>
          </a:p>
          <a:p>
            <a:r>
              <a:rPr lang="en-US" sz="2000" b="1" dirty="0" smtClean="0"/>
              <a:t>Snowball Method</a:t>
            </a:r>
          </a:p>
          <a:p>
            <a:pPr lvl="1"/>
            <a:r>
              <a:rPr lang="en-US" sz="1600" b="0" dirty="0" smtClean="0"/>
              <a:t>This </a:t>
            </a:r>
            <a:r>
              <a:rPr lang="en-US" sz="1600" b="0" dirty="0"/>
              <a:t>approach focuses on your smallest debt. The goal is to get rid it as soon as possible. You keep on making the minimum payments on all of your debts, and you put any extra funds you have toward paying off the smallest debt. This will help you pay it off sooner.</a:t>
            </a:r>
          </a:p>
          <a:p>
            <a:pPr lvl="1"/>
            <a:r>
              <a:rPr lang="en-US" sz="1600" b="0" dirty="0"/>
              <a:t>Once you’ve paid one smaller debt in full, dedicate that freed up money to the next smallest debt. This way, you create a “snowball” of payments as you eliminate each debt. Unlike the higher interest rate method, you’ll see progress quickly as you pay off smaller debts. However, you may end up paying more in the long run, as you won’t be focusing on the larger or more costly debts. </a:t>
            </a:r>
          </a:p>
          <a:p>
            <a:endParaRPr lang="en-US" sz="1400" dirty="0"/>
          </a:p>
        </p:txBody>
      </p:sp>
    </p:spTree>
    <p:extLst>
      <p:ext uri="{BB962C8B-B14F-4D97-AF65-F5344CB8AC3E}">
        <p14:creationId xmlns:p14="http://schemas.microsoft.com/office/powerpoint/2010/main" val="13346699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8</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Demonstrate to your merit badge counselor your understanding of time management by doing the following:</a:t>
            </a:r>
          </a:p>
          <a:p>
            <a:pPr lvl="1">
              <a:buFont typeface="+mj-lt"/>
              <a:buAutoNum type="alphaLcPeriod"/>
            </a:pPr>
            <a:r>
              <a:rPr lang="en-US" sz="1600" b="0" dirty="0"/>
              <a:t>Write a "to do" list of tasks or activities, such as homework assignments, chores, and personal projects, that must be done in the coming week. List these in order of importance to you.</a:t>
            </a:r>
          </a:p>
          <a:p>
            <a:pPr lvl="1">
              <a:buFont typeface="+mj-lt"/>
              <a:buAutoNum type="alphaLcPeriod"/>
            </a:pPr>
            <a:r>
              <a:rPr lang="en-US" sz="1600" b="0" dirty="0"/>
              <a:t>Make a seven-day calendar or schedule. Put in your set activities, such as school classes, sports practices or games, jobs or chores, and/or Scout or place of worship or club meetings, then plan when you will do all the tasks from your "to do" list between your set activities.</a:t>
            </a:r>
          </a:p>
          <a:p>
            <a:pPr lvl="1">
              <a:buFont typeface="+mj-lt"/>
              <a:buAutoNum type="alphaLcPeriod"/>
            </a:pPr>
            <a:r>
              <a:rPr lang="en-US" sz="1600" b="0" dirty="0"/>
              <a:t>Follow the one-week schedule you planned. Keep a daily diary or journal during each of the seven days of this week's activities, writing down when you completed each of the tasks on your "to do" list compared to when you scheduled them.</a:t>
            </a:r>
          </a:p>
          <a:p>
            <a:pPr lvl="1">
              <a:buFont typeface="+mj-lt"/>
              <a:buAutoNum type="alphaLcPeriod"/>
            </a:pPr>
            <a:r>
              <a:rPr lang="en-US" sz="1600" b="0" dirty="0"/>
              <a:t>With your merit badge counselor, review your "to do" list, one-week schedule, and diary/journal to understand when your schedule worked and when it did not work. Discuss what you might do differently the next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extLst>
      <p:ext uri="{BB962C8B-B14F-4D97-AF65-F5344CB8AC3E}">
        <p14:creationId xmlns:p14="http://schemas.microsoft.com/office/powerpoint/2010/main" val="352178478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Time Management</a:t>
            </a:r>
          </a:p>
        </p:txBody>
      </p:sp>
      <p:sp>
        <p:nvSpPr>
          <p:cNvPr id="3" name="Content Placeholder 2"/>
          <p:cNvSpPr>
            <a:spLocks noGrp="1"/>
          </p:cNvSpPr>
          <p:nvPr>
            <p:ph idx="1"/>
          </p:nvPr>
        </p:nvSpPr>
        <p:spPr>
          <a:xfrm>
            <a:off x="395288" y="1371600"/>
            <a:ext cx="7488237" cy="5081588"/>
          </a:xfrm>
        </p:spPr>
        <p:txBody>
          <a:bodyPr/>
          <a:lstStyle/>
          <a:p>
            <a:r>
              <a:rPr lang="en-US" dirty="0"/>
              <a:t>Download the “</a:t>
            </a:r>
            <a:r>
              <a:rPr lang="en-US" dirty="0">
                <a:solidFill>
                  <a:srgbClr val="C00000"/>
                </a:solidFill>
              </a:rPr>
              <a:t>Time Management Exercise</a:t>
            </a:r>
            <a:r>
              <a:rPr lang="en-US" dirty="0"/>
              <a:t>” and the “</a:t>
            </a:r>
            <a:r>
              <a:rPr lang="en-US" dirty="0">
                <a:solidFill>
                  <a:srgbClr val="C00000"/>
                </a:solidFill>
              </a:rPr>
              <a:t>Time Management Calendar</a:t>
            </a:r>
            <a:r>
              <a:rPr lang="en-US" dirty="0"/>
              <a:t>” that accompanies this presentation to help you with the completion of Requirement 8.</a:t>
            </a:r>
          </a:p>
          <a:p>
            <a:endParaRPr lang="en-US" dirty="0"/>
          </a:p>
        </p:txBody>
      </p:sp>
      <p:pic>
        <p:nvPicPr>
          <p:cNvPr id="5" name="Picture 4"/>
          <p:cNvPicPr>
            <a:picLocks noChangeAspect="1"/>
          </p:cNvPicPr>
          <p:nvPr/>
        </p:nvPicPr>
        <p:blipFill>
          <a:blip r:embed="rId2"/>
          <a:stretch>
            <a:fillRect/>
          </a:stretch>
        </p:blipFill>
        <p:spPr>
          <a:xfrm>
            <a:off x="2605410" y="3276600"/>
            <a:ext cx="3911278" cy="3017490"/>
          </a:xfrm>
          <a:prstGeom prst="rect">
            <a:avLst/>
          </a:prstGeom>
        </p:spPr>
      </p:pic>
    </p:spTree>
    <p:extLst>
      <p:ext uri="{BB962C8B-B14F-4D97-AF65-F5344CB8AC3E}">
        <p14:creationId xmlns:p14="http://schemas.microsoft.com/office/powerpoint/2010/main" val="25367755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9</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Prepare a written project plan demonstrating the steps below, including the desired outcome. This is a project on paper, not a real-life project. Examples could include planning a camping trip, developing a community service project or a school or religious event, or creating an annual patrol plan with additional activities not already included in the troop annual plan. Discuss your completed project plan with your merit badge counselor.</a:t>
            </a:r>
          </a:p>
          <a:p>
            <a:pPr lvl="1">
              <a:buFont typeface="+mj-lt"/>
              <a:buAutoNum type="alphaLcPeriod"/>
            </a:pPr>
            <a:r>
              <a:rPr lang="en-US" sz="1600" b="0" dirty="0"/>
              <a:t>Define the project. What is your goal?</a:t>
            </a:r>
          </a:p>
          <a:p>
            <a:pPr lvl="1">
              <a:buFont typeface="+mj-lt"/>
              <a:buAutoNum type="alphaLcPeriod"/>
            </a:pPr>
            <a:r>
              <a:rPr lang="en-US" sz="1600" b="0" dirty="0"/>
              <a:t>Develop a timeline for your project that shows the steps you must take from beginning to completion.</a:t>
            </a:r>
          </a:p>
          <a:p>
            <a:pPr lvl="1">
              <a:buFont typeface="+mj-lt"/>
              <a:buAutoNum type="alphaLcPeriod"/>
            </a:pPr>
            <a:r>
              <a:rPr lang="en-US" sz="1600" b="0" dirty="0"/>
              <a:t>Describe your project.</a:t>
            </a:r>
          </a:p>
          <a:p>
            <a:pPr lvl="1">
              <a:buFont typeface="+mj-lt"/>
              <a:buAutoNum type="alphaLcPeriod"/>
            </a:pPr>
            <a:r>
              <a:rPr lang="en-US" sz="1600" b="0" dirty="0"/>
              <a:t>Develop a list of resources. Identify how these resources will help you achieve your goal.</a:t>
            </a:r>
          </a:p>
          <a:p>
            <a:pPr lvl="1">
              <a:buFont typeface="+mj-lt"/>
              <a:buAutoNum type="alphaLcPeriod"/>
            </a:pPr>
            <a:r>
              <a:rPr lang="en-US" sz="1600" b="0" dirty="0"/>
              <a:t>Develop a budget for your project.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extLst>
      <p:ext uri="{BB962C8B-B14F-4D97-AF65-F5344CB8AC3E}">
        <p14:creationId xmlns:p14="http://schemas.microsoft.com/office/powerpoint/2010/main" val="204349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91512" cy="508000"/>
          </a:xfrm>
        </p:spPr>
        <p:txBody>
          <a:bodyPr/>
          <a:lstStyle/>
          <a:p>
            <a:r>
              <a:rPr lang="en-US" b="0" dirty="0">
                <a:effectLst>
                  <a:outerShdw blurRad="38100" dist="38100" dir="2700000" algn="tl">
                    <a:srgbClr val="000000">
                      <a:alpha val="43137"/>
                    </a:srgbClr>
                  </a:outerShdw>
                </a:effectLst>
              </a:rPr>
              <a:t>Meeting a Family Financial Goal</a:t>
            </a:r>
          </a:p>
        </p:txBody>
      </p:sp>
      <p:sp>
        <p:nvSpPr>
          <p:cNvPr id="3" name="Content Placeholder 2"/>
          <p:cNvSpPr>
            <a:spLocks noGrp="1"/>
          </p:cNvSpPr>
          <p:nvPr>
            <p:ph idx="1"/>
          </p:nvPr>
        </p:nvSpPr>
        <p:spPr>
          <a:xfrm>
            <a:off x="395288" y="1371600"/>
            <a:ext cx="8291512" cy="5081588"/>
          </a:xfrm>
        </p:spPr>
        <p:txBody>
          <a:bodyPr/>
          <a:lstStyle/>
          <a:p>
            <a:r>
              <a:rPr lang="en-US" sz="2000" dirty="0"/>
              <a:t>Major family Purchase – New</a:t>
            </a:r>
            <a:r>
              <a:rPr lang="en-US" sz="2000" b="0" dirty="0"/>
              <a:t> Sony Flat Screen TV (Cost: $750). </a:t>
            </a:r>
          </a:p>
          <a:p>
            <a:pPr lvl="1"/>
            <a:r>
              <a:rPr lang="en-US" sz="1600" b="0" dirty="0"/>
              <a:t>The question that needs to be asked is, “How much money does the family have leftover after all necessities are paid for?” </a:t>
            </a:r>
          </a:p>
          <a:p>
            <a:r>
              <a:rPr lang="en-US" sz="2000" dirty="0"/>
              <a:t>A budget is essential to track how much money your family makes in a month versus how much money they spend. </a:t>
            </a:r>
          </a:p>
          <a:p>
            <a:r>
              <a:rPr lang="en-US" sz="2000" dirty="0"/>
              <a:t>Recognizing where you’re spending money every month allows you to see if you can reduce any of those costs.</a:t>
            </a:r>
          </a:p>
          <a:p>
            <a:r>
              <a:rPr lang="en-US" sz="2000" dirty="0"/>
              <a:t>Spending less than is made allows the extra to be saved for other purchases such as a $750 TV.</a:t>
            </a:r>
          </a:p>
          <a:p>
            <a:pPr lvl="1"/>
            <a:r>
              <a:rPr lang="en-US" sz="1600" b="0" dirty="0"/>
              <a:t>Saving $250 every month will require 3 months.</a:t>
            </a:r>
          </a:p>
          <a:p>
            <a:pPr lvl="1"/>
            <a:r>
              <a:rPr lang="en-US" sz="1600" b="0" dirty="0"/>
              <a:t>Saving $75 every month will require 10 months. </a:t>
            </a:r>
          </a:p>
          <a:p>
            <a:endParaRPr lang="en-US" sz="1200" dirty="0"/>
          </a:p>
        </p:txBody>
      </p:sp>
    </p:spTree>
    <p:extLst>
      <p:ext uri="{BB962C8B-B14F-4D97-AF65-F5344CB8AC3E}">
        <p14:creationId xmlns:p14="http://schemas.microsoft.com/office/powerpoint/2010/main" val="42398848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Planning a Project</a:t>
            </a:r>
          </a:p>
        </p:txBody>
      </p:sp>
      <p:sp>
        <p:nvSpPr>
          <p:cNvPr id="3" name="Content Placeholder 2"/>
          <p:cNvSpPr>
            <a:spLocks noGrp="1"/>
          </p:cNvSpPr>
          <p:nvPr>
            <p:ph idx="1"/>
          </p:nvPr>
        </p:nvSpPr>
        <p:spPr>
          <a:xfrm>
            <a:off x="395288" y="1371600"/>
            <a:ext cx="7488237" cy="5081588"/>
          </a:xfrm>
        </p:spPr>
        <p:txBody>
          <a:bodyPr/>
          <a:lstStyle/>
          <a:p>
            <a:r>
              <a:rPr lang="en-US" dirty="0"/>
              <a:t>Download the “</a:t>
            </a:r>
            <a:r>
              <a:rPr lang="en-US" dirty="0">
                <a:solidFill>
                  <a:srgbClr val="C00000"/>
                </a:solidFill>
              </a:rPr>
              <a:t>Project Planning Exercise</a:t>
            </a:r>
            <a:r>
              <a:rPr lang="en-US" dirty="0"/>
              <a:t>”, “</a:t>
            </a:r>
            <a:r>
              <a:rPr lang="en-US" dirty="0">
                <a:solidFill>
                  <a:srgbClr val="C00000"/>
                </a:solidFill>
              </a:rPr>
              <a:t>Project Plan Worksheet – Example</a:t>
            </a:r>
            <a:r>
              <a:rPr lang="en-US" dirty="0"/>
              <a:t>”, and the “</a:t>
            </a:r>
            <a:r>
              <a:rPr lang="en-US" dirty="0">
                <a:solidFill>
                  <a:srgbClr val="C00000"/>
                </a:solidFill>
              </a:rPr>
              <a:t>Project Plan Worksheet – Blank</a:t>
            </a:r>
            <a:r>
              <a:rPr lang="en-US" dirty="0"/>
              <a:t>” that accompanies this presentation to help you with the completion of Requirement 9.</a:t>
            </a:r>
          </a:p>
          <a:p>
            <a:endParaRPr lang="en-US" dirty="0"/>
          </a:p>
        </p:txBody>
      </p:sp>
    </p:spTree>
    <p:extLst>
      <p:ext uri="{BB962C8B-B14F-4D97-AF65-F5344CB8AC3E}">
        <p14:creationId xmlns:p14="http://schemas.microsoft.com/office/powerpoint/2010/main" val="39605068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10</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Do the following:</a:t>
            </a:r>
          </a:p>
          <a:p>
            <a:pPr marL="685800" lvl="1" indent="-228600">
              <a:buFont typeface="+mj-lt"/>
              <a:buAutoNum type="alphaLcPeriod"/>
            </a:pPr>
            <a:r>
              <a:rPr lang="en-US" sz="1600" b="0" dirty="0"/>
              <a:t>Choose a career you might want to enter after high school or college graduation. Discuss with your counselor the needed qualifications, education, skills, and experience.</a:t>
            </a:r>
          </a:p>
          <a:p>
            <a:pPr marL="685800" lvl="1" indent="-228600">
              <a:buFont typeface="+mj-lt"/>
              <a:buAutoNum type="alphaLcPeriod"/>
            </a:pPr>
            <a:r>
              <a:rPr lang="en-US" sz="1600" b="0" dirty="0"/>
              <a:t>Explain to your counselor what the associated costs might be to pursue this career, such as tuition, school or training supplies, and room and board. Explain how you could prepare for these costs and how you might make up for any shortfall.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extLst>
      <p:ext uri="{BB962C8B-B14F-4D97-AF65-F5344CB8AC3E}">
        <p14:creationId xmlns:p14="http://schemas.microsoft.com/office/powerpoint/2010/main" val="17462510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smtClean="0">
                <a:effectLst>
                  <a:outerShdw blurRad="38100" dist="38100" dir="2700000" algn="tl">
                    <a:srgbClr val="000000">
                      <a:alpha val="43137"/>
                    </a:srgbClr>
                  </a:outerShdw>
                </a:effectLst>
              </a:rPr>
              <a:t>Career Example</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7488237" cy="5081588"/>
          </a:xfrm>
        </p:spPr>
        <p:txBody>
          <a:bodyPr/>
          <a:lstStyle/>
          <a:p>
            <a:r>
              <a:rPr lang="en-US" sz="2400" dirty="0" smtClean="0"/>
              <a:t>What ar</a:t>
            </a:r>
            <a:r>
              <a:rPr lang="en-US" sz="2400" dirty="0" smtClean="0"/>
              <a:t>e the major steps to becoming a doctor?</a:t>
            </a:r>
          </a:p>
          <a:p>
            <a:pPr lvl="1"/>
            <a:r>
              <a:rPr lang="en-US" sz="2000" b="0" dirty="0"/>
              <a:t>Graduate from high school with strong academics</a:t>
            </a:r>
          </a:p>
          <a:p>
            <a:pPr lvl="1"/>
            <a:r>
              <a:rPr lang="en-US" sz="2000" b="0" dirty="0"/>
              <a:t>Attend and finish college – 4 years</a:t>
            </a:r>
          </a:p>
          <a:p>
            <a:pPr lvl="2"/>
            <a:r>
              <a:rPr lang="en-US" sz="1600" b="0" dirty="0"/>
              <a:t>Earn a bachelor’s degree </a:t>
            </a:r>
          </a:p>
          <a:p>
            <a:pPr lvl="2"/>
            <a:r>
              <a:rPr lang="en-US" sz="1600" dirty="0"/>
              <a:t>Complete prerequisite courses for medical school</a:t>
            </a:r>
          </a:p>
          <a:p>
            <a:pPr lvl="2"/>
            <a:r>
              <a:rPr lang="en-US" sz="1600" dirty="0"/>
              <a:t>Take the Medical College Admission Test (MCAT)</a:t>
            </a:r>
          </a:p>
          <a:p>
            <a:pPr lvl="2"/>
            <a:r>
              <a:rPr lang="en-US" sz="1600" dirty="0"/>
              <a:t>Apply to medical school</a:t>
            </a:r>
          </a:p>
          <a:p>
            <a:pPr lvl="1"/>
            <a:r>
              <a:rPr lang="en-US" sz="2000" b="0" dirty="0"/>
              <a:t>Attend and finish medical school – 4 years</a:t>
            </a:r>
          </a:p>
          <a:p>
            <a:pPr lvl="1"/>
            <a:r>
              <a:rPr lang="en-US" sz="2000" b="0" dirty="0"/>
              <a:t>Complete a residency training program </a:t>
            </a:r>
            <a:r>
              <a:rPr lang="en-US" sz="2000" b="0" dirty="0" smtClean="0"/>
              <a:t>in </a:t>
            </a:r>
            <a:r>
              <a:rPr lang="en-US" sz="2000" b="0" dirty="0"/>
              <a:t>your desired field – 3-7 years</a:t>
            </a:r>
          </a:p>
          <a:p>
            <a:pPr lvl="1"/>
            <a:r>
              <a:rPr lang="en-US" sz="2000" b="0" dirty="0"/>
              <a:t>Complete a fellowship in a subspecialty area 1-3 </a:t>
            </a:r>
            <a:r>
              <a:rPr lang="en-US" sz="2000" b="0" dirty="0" smtClean="0"/>
              <a:t>years</a:t>
            </a:r>
          </a:p>
          <a:p>
            <a:pPr lvl="1"/>
            <a:r>
              <a:rPr lang="en-US" sz="2000" b="0" dirty="0" smtClean="0"/>
              <a:t>11+ years required to become a doctor.</a:t>
            </a:r>
            <a:endParaRPr lang="en-US" sz="2000" b="0" dirty="0"/>
          </a:p>
          <a:p>
            <a:endParaRPr lang="en-US" sz="1400" dirty="0"/>
          </a:p>
          <a:p>
            <a:endParaRPr lang="en-US" sz="1400"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6725" y="2133600"/>
            <a:ext cx="2133600" cy="2133600"/>
          </a:xfrm>
          <a:prstGeom prst="rect">
            <a:avLst/>
          </a:prstGeom>
        </p:spPr>
      </p:pic>
    </p:spTree>
    <p:extLst>
      <p:ext uri="{BB962C8B-B14F-4D97-AF65-F5344CB8AC3E}">
        <p14:creationId xmlns:p14="http://schemas.microsoft.com/office/powerpoint/2010/main" val="26145602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smtClean="0">
                <a:effectLst>
                  <a:outerShdw blurRad="38100" dist="38100" dir="2700000" algn="tl">
                    <a:srgbClr val="000000">
                      <a:alpha val="43137"/>
                    </a:srgbClr>
                  </a:outerShdw>
                </a:effectLst>
              </a:rPr>
              <a:t>Costs to Becoming a Doctor</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8367712" cy="5081588"/>
          </a:xfrm>
        </p:spPr>
        <p:txBody>
          <a:bodyPr/>
          <a:lstStyle/>
          <a:p>
            <a:r>
              <a:rPr lang="en-US" sz="2000" dirty="0" smtClean="0"/>
              <a:t>Undergraduate Degree:</a:t>
            </a:r>
          </a:p>
          <a:p>
            <a:pPr lvl="1"/>
            <a:r>
              <a:rPr lang="en-US" sz="1600" b="0" dirty="0" smtClean="0"/>
              <a:t>According </a:t>
            </a:r>
            <a:r>
              <a:rPr lang="en-US" sz="1600" b="0" dirty="0"/>
              <a:t>to the </a:t>
            </a:r>
            <a:r>
              <a:rPr lang="en-US" sz="1600" b="0" dirty="0">
                <a:hlinkClick r:id="rId2"/>
              </a:rPr>
              <a:t>Education Data Initiative (EDI)</a:t>
            </a:r>
            <a:r>
              <a:rPr lang="en-US" sz="1600" b="0" dirty="0"/>
              <a:t>, the average cost of college—including books, supplies, and living expenses—is $36,436 per year. If you graduate in four years, that means paying $145,744 for your undergraduate degree. The price tag is even higher at private schools with degrees costing up to $223,360</a:t>
            </a:r>
            <a:r>
              <a:rPr lang="en-US" sz="1600" b="0" dirty="0" smtClean="0"/>
              <a:t>.</a:t>
            </a:r>
          </a:p>
          <a:p>
            <a:r>
              <a:rPr lang="en-US" sz="2000" dirty="0" smtClean="0"/>
              <a:t>Medical School:</a:t>
            </a:r>
          </a:p>
          <a:p>
            <a:pPr lvl="1"/>
            <a:r>
              <a:rPr lang="en-US" sz="1600" b="0" dirty="0" smtClean="0"/>
              <a:t>Data shows </a:t>
            </a:r>
            <a:r>
              <a:rPr lang="en-US" sz="1600" b="0" dirty="0"/>
              <a:t>that the average cost of a medical school education is $218,792, putting the average price of an undergraduate degree and medical degree at a whopping $364,536. Of course, this is just an average. You could pay far less by going to in-state schools and earning scholarships or far more if you go to expensive private universities. It also does not account for any interest that accrues on </a:t>
            </a:r>
            <a:r>
              <a:rPr lang="en-US" sz="1600" b="0" dirty="0" smtClean="0"/>
              <a:t>student loans </a:t>
            </a:r>
            <a:r>
              <a:rPr lang="en-US" sz="1600" b="0" dirty="0"/>
              <a:t>you take.</a:t>
            </a:r>
          </a:p>
          <a:p>
            <a:r>
              <a:rPr lang="en-US" sz="2000" dirty="0" smtClean="0"/>
              <a:t>Physicians Salaries:</a:t>
            </a:r>
          </a:p>
          <a:p>
            <a:pPr lvl="1"/>
            <a:r>
              <a:rPr lang="en-US" sz="1600" b="0" dirty="0" smtClean="0"/>
              <a:t>Physicians </a:t>
            </a:r>
            <a:r>
              <a:rPr lang="en-US" sz="1600" b="0" dirty="0"/>
              <a:t>made a median salary of $227,180 in 2022. The best-paid 25% made $239,200 that year, while the lowest-paid 25% made $120,000.</a:t>
            </a:r>
          </a:p>
          <a:p>
            <a:endParaRPr lang="en-US" sz="1400" dirty="0"/>
          </a:p>
        </p:txBody>
      </p:sp>
    </p:spTree>
    <p:extLst>
      <p:ext uri="{BB962C8B-B14F-4D97-AF65-F5344CB8AC3E}">
        <p14:creationId xmlns:p14="http://schemas.microsoft.com/office/powerpoint/2010/main" val="23563175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sz="3600" b="0" dirty="0">
                <a:effectLst>
                  <a:outerShdw blurRad="38100" dist="38100" dir="2700000" algn="tl">
                    <a:srgbClr val="000000">
                      <a:alpha val="43137"/>
                    </a:srgbClr>
                  </a:outerShdw>
                </a:effectLst>
              </a:rPr>
              <a:t>How to Pay for </a:t>
            </a:r>
            <a:r>
              <a:rPr lang="en-US" sz="3600" b="0" dirty="0" smtClean="0">
                <a:effectLst>
                  <a:outerShdw blurRad="38100" dist="38100" dir="2700000" algn="tl">
                    <a:srgbClr val="000000">
                      <a:alpha val="43137"/>
                    </a:srgbClr>
                  </a:outerShdw>
                </a:effectLst>
              </a:rPr>
              <a:t>College</a:t>
            </a:r>
            <a:endParaRPr lang="en-US" b="0"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395288" y="1295400"/>
            <a:ext cx="8367712" cy="5157788"/>
          </a:xfrm>
        </p:spPr>
        <p:txBody>
          <a:bodyPr/>
          <a:lstStyle/>
          <a:p>
            <a:r>
              <a:rPr lang="en-US" sz="1800" dirty="0" smtClean="0"/>
              <a:t>529 </a:t>
            </a:r>
            <a:r>
              <a:rPr lang="en-US" sz="1800" dirty="0"/>
              <a:t>College Savings Plans. </a:t>
            </a:r>
            <a:endParaRPr lang="en-US" sz="1800" dirty="0" smtClean="0"/>
          </a:p>
          <a:p>
            <a:pPr lvl="1"/>
            <a:r>
              <a:rPr lang="en-US" sz="1400" b="0" dirty="0" smtClean="0"/>
              <a:t>A 529 plan is a savings account that provides several tax and financial aid advantages and allows you to pay for college tuition or all of the expenses related to getting that education. </a:t>
            </a:r>
            <a:endParaRPr lang="en-US" sz="1400" b="0" dirty="0"/>
          </a:p>
          <a:p>
            <a:r>
              <a:rPr lang="en-US" sz="1800" dirty="0"/>
              <a:t>Federal Financial Aid. </a:t>
            </a:r>
            <a:endParaRPr lang="en-US" sz="1800" dirty="0" smtClean="0"/>
          </a:p>
          <a:p>
            <a:pPr lvl="1"/>
            <a:r>
              <a:rPr lang="en-US" sz="1400" b="0" dirty="0" smtClean="0"/>
              <a:t>Students should always borrow federal first, as federal student loans are less expensive and have better repayment terms than private student loans.  </a:t>
            </a:r>
          </a:p>
          <a:p>
            <a:r>
              <a:rPr lang="en-US" sz="1800" dirty="0" smtClean="0"/>
              <a:t>Grants </a:t>
            </a:r>
            <a:r>
              <a:rPr lang="en-US" sz="1800" dirty="0"/>
              <a:t>and Scholarships. </a:t>
            </a:r>
            <a:endParaRPr lang="en-US" sz="1800" dirty="0" smtClean="0"/>
          </a:p>
          <a:p>
            <a:pPr lvl="1"/>
            <a:r>
              <a:rPr lang="en-US" sz="1400" b="0" dirty="0" smtClean="0"/>
              <a:t>To find scholarships, use a free scholarship search site, such as </a:t>
            </a:r>
            <a:r>
              <a:rPr lang="en-US" sz="1400" b="0" dirty="0" err="1" smtClean="0"/>
              <a:t>Fastweb</a:t>
            </a:r>
            <a:r>
              <a:rPr lang="en-US" sz="1400" b="0" dirty="0" smtClean="0"/>
              <a:t>.</a:t>
            </a:r>
          </a:p>
          <a:p>
            <a:r>
              <a:rPr lang="en-US" sz="1800" dirty="0" smtClean="0"/>
              <a:t>Cash </a:t>
            </a:r>
            <a:r>
              <a:rPr lang="en-US" sz="1800" dirty="0"/>
              <a:t>From Savings and Work. </a:t>
            </a:r>
            <a:endParaRPr lang="en-US" sz="1800" dirty="0" smtClean="0"/>
          </a:p>
          <a:p>
            <a:pPr lvl="1"/>
            <a:r>
              <a:rPr lang="en-US" sz="1400" b="0" dirty="0" smtClean="0"/>
              <a:t>Many parents pay for college expenses out of current income as well as savings.  </a:t>
            </a:r>
          </a:p>
          <a:p>
            <a:r>
              <a:rPr lang="en-US" sz="1800" dirty="0" smtClean="0"/>
              <a:t>Work </a:t>
            </a:r>
            <a:r>
              <a:rPr lang="en-US" sz="1800" dirty="0"/>
              <a:t>During School. </a:t>
            </a:r>
            <a:endParaRPr lang="en-US" sz="1800" dirty="0" smtClean="0"/>
          </a:p>
          <a:p>
            <a:pPr lvl="1"/>
            <a:r>
              <a:rPr lang="en-US" sz="1400" b="0" dirty="0" smtClean="0"/>
              <a:t>One good way to pay for school, especially if for students who have a full or partial scholarship lined up, is to work part-time while in school. This can help pay for room and board, books, or possibly even tuition. Working full-time during the summers can help to pay for the next year’s worth of expenses. </a:t>
            </a:r>
          </a:p>
          <a:p>
            <a:r>
              <a:rPr lang="en-US" sz="1800" dirty="0" smtClean="0"/>
              <a:t>Choose </a:t>
            </a:r>
            <a:r>
              <a:rPr lang="en-US" sz="1800" dirty="0"/>
              <a:t>a Cheaper </a:t>
            </a:r>
            <a:r>
              <a:rPr lang="en-US" sz="1800" dirty="0" smtClean="0"/>
              <a:t>College to Cut Costs. </a:t>
            </a:r>
            <a:endParaRPr lang="en-US" sz="1800" dirty="0"/>
          </a:p>
          <a:p>
            <a:pPr lvl="1"/>
            <a:r>
              <a:rPr lang="en-US" sz="1400" b="0" dirty="0" smtClean="0"/>
              <a:t>Enroll at a less expensive college. Students should apply to a mix of several colleges based on academic fit and financial fit. </a:t>
            </a:r>
            <a:endParaRPr lang="en-US" sz="1400" b="0" dirty="0"/>
          </a:p>
        </p:txBody>
      </p:sp>
    </p:spTree>
    <p:extLst>
      <p:ext uri="{BB962C8B-B14F-4D97-AF65-F5344CB8AC3E}">
        <p14:creationId xmlns:p14="http://schemas.microsoft.com/office/powerpoint/2010/main" val="2717911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Comparison Shopping</a:t>
            </a:r>
          </a:p>
        </p:txBody>
      </p:sp>
      <p:sp>
        <p:nvSpPr>
          <p:cNvPr id="3" name="Content Placeholder 2"/>
          <p:cNvSpPr>
            <a:spLocks noGrp="1"/>
          </p:cNvSpPr>
          <p:nvPr>
            <p:ph idx="1"/>
          </p:nvPr>
        </p:nvSpPr>
        <p:spPr>
          <a:xfrm>
            <a:off x="395288" y="1371600"/>
            <a:ext cx="8291512" cy="5081588"/>
          </a:xfrm>
        </p:spPr>
        <p:txBody>
          <a:bodyPr/>
          <a:lstStyle/>
          <a:p>
            <a:r>
              <a:rPr lang="en-US" sz="2000" dirty="0"/>
              <a:t>Compare prices of competing sellers and comparable products in order to find the best value. </a:t>
            </a:r>
          </a:p>
          <a:p>
            <a:r>
              <a:rPr lang="en-US" sz="2000" dirty="0"/>
              <a:t>Comparison shopping strategy using the TV example: </a:t>
            </a:r>
          </a:p>
          <a:p>
            <a:pPr lvl="1"/>
            <a:r>
              <a:rPr lang="en-US" sz="1600" b="0" dirty="0"/>
              <a:t>Research the item: Look for the features you desire. </a:t>
            </a:r>
          </a:p>
          <a:p>
            <a:pPr lvl="1"/>
            <a:r>
              <a:rPr lang="en-US" sz="1600" b="0" dirty="0"/>
              <a:t>Determine quality: Go to Amazon and look at the Sony TV’s ratings and customer feedback.</a:t>
            </a:r>
          </a:p>
          <a:p>
            <a:pPr lvl="1"/>
            <a:r>
              <a:rPr lang="en-US" sz="1600" b="0" dirty="0"/>
              <a:t>Consider alternatives: Scroll down to check out the ‘Customers who viewed this item also viewed’ section to see other top TVs that are similar to the Sony TV.</a:t>
            </a:r>
          </a:p>
          <a:p>
            <a:pPr lvl="1"/>
            <a:r>
              <a:rPr lang="en-US" sz="1600" b="0" dirty="0"/>
              <a:t>Comparison shop: Take the top three TVs with 4+ star ratings and do a general Google search to see if there are any lower prices available.</a:t>
            </a:r>
          </a:p>
          <a:p>
            <a:pPr lvl="1"/>
            <a:r>
              <a:rPr lang="en-US" sz="1600" b="0" dirty="0"/>
              <a:t>Make an informed decision: Given each model’s lowest available price, buy the TV that provides the greatest benefits relative to its cost from a </a:t>
            </a:r>
            <a:r>
              <a:rPr lang="en-US" sz="1600" dirty="0"/>
              <a:t>reputable seller</a:t>
            </a:r>
            <a:r>
              <a:rPr lang="en-US" sz="1600" b="0" dirty="0"/>
              <a:t>.</a:t>
            </a:r>
          </a:p>
          <a:p>
            <a:pPr lvl="1"/>
            <a:r>
              <a:rPr lang="en-US" sz="1600" b="0" dirty="0"/>
              <a:t>Factor in delivery fees and taxes as part of the overall price.</a:t>
            </a:r>
          </a:p>
          <a:p>
            <a:endParaRPr lang="en-US" sz="1200" dirty="0"/>
          </a:p>
        </p:txBody>
      </p:sp>
    </p:spTree>
    <p:extLst>
      <p:ext uri="{BB962C8B-B14F-4D97-AF65-F5344CB8AC3E}">
        <p14:creationId xmlns:p14="http://schemas.microsoft.com/office/powerpoint/2010/main" val="240715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2"/>
            <a:ext cx="8367712" cy="941387"/>
          </a:xfrm>
        </p:spPr>
        <p:txBody>
          <a:bodyPr/>
          <a:lstStyle/>
          <a:p>
            <a:r>
              <a:rPr lang="en-US" b="0" dirty="0">
                <a:effectLst>
                  <a:outerShdw blurRad="38100" dist="38100" dir="2700000" algn="tl">
                    <a:srgbClr val="000000">
                      <a:alpha val="43137"/>
                    </a:srgbClr>
                  </a:outerShdw>
                </a:effectLst>
              </a:rPr>
              <a:t>Comparison Shopping for Typical Household Purchases</a:t>
            </a:r>
          </a:p>
        </p:txBody>
      </p:sp>
      <p:sp>
        <p:nvSpPr>
          <p:cNvPr id="3" name="Content Placeholder 2"/>
          <p:cNvSpPr>
            <a:spLocks noGrp="1"/>
          </p:cNvSpPr>
          <p:nvPr>
            <p:ph idx="1"/>
          </p:nvPr>
        </p:nvSpPr>
        <p:spPr>
          <a:xfrm>
            <a:off x="395288" y="1752600"/>
            <a:ext cx="8367712" cy="4700588"/>
          </a:xfrm>
        </p:spPr>
        <p:txBody>
          <a:bodyPr/>
          <a:lstStyle/>
          <a:p>
            <a:r>
              <a:rPr lang="en-US" sz="2000" dirty="0"/>
              <a:t>Understanding the Unit Price </a:t>
            </a:r>
          </a:p>
          <a:p>
            <a:r>
              <a:rPr lang="en-US" sz="2000" dirty="0"/>
              <a:t>Look at a shelf price tag in the grocery store and you’ll zero in first on the price in the larger font. </a:t>
            </a:r>
          </a:p>
          <a:p>
            <a:pPr lvl="1"/>
            <a:r>
              <a:rPr lang="en-US" sz="1600" b="0" dirty="0"/>
              <a:t>That price is telling you how much you’ll pay for the entire package of goods. </a:t>
            </a:r>
          </a:p>
          <a:p>
            <a:r>
              <a:rPr lang="en-US" sz="2000" dirty="0"/>
              <a:t>Look a little closer and you’ll also see a smaller number that will tell you the price per ounce/pound/liter/cookie you’ll pay when you buy that package. </a:t>
            </a:r>
          </a:p>
          <a:p>
            <a:pPr lvl="1"/>
            <a:r>
              <a:rPr lang="en-US" sz="1600" b="0" dirty="0"/>
              <a:t>This number is the unit price and it’s there to help you compare products when they come in different-sized packages. </a:t>
            </a:r>
          </a:p>
          <a:p>
            <a:pPr lvl="1"/>
            <a:r>
              <a:rPr lang="en-US" sz="1600" b="0" dirty="0"/>
              <a:t>It basically breaks down the cost per cookie when you’re looking at two packages — say, one with 24 cookies and the other with 12 — so you can find the better buy without doing any math. </a:t>
            </a:r>
            <a:r>
              <a:rPr lang="en-US" sz="1600" dirty="0"/>
              <a:t> </a:t>
            </a:r>
          </a:p>
          <a:p>
            <a:endParaRPr lang="en-US" sz="1400" dirty="0"/>
          </a:p>
        </p:txBody>
      </p:sp>
    </p:spTree>
    <p:extLst>
      <p:ext uri="{BB962C8B-B14F-4D97-AF65-F5344CB8AC3E}">
        <p14:creationId xmlns:p14="http://schemas.microsoft.com/office/powerpoint/2010/main" val="1035391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19363"/>
            <a:ext cx="6121400" cy="508000"/>
          </a:xfrm>
        </p:spPr>
        <p:txBody>
          <a:bodyPr/>
          <a:lstStyle/>
          <a:p>
            <a:r>
              <a:rPr lang="en-US" b="0" dirty="0">
                <a:effectLst>
                  <a:outerShdw blurRad="38100" dist="38100" dir="2700000" algn="tl">
                    <a:srgbClr val="000000">
                      <a:alpha val="43137"/>
                    </a:srgbClr>
                  </a:outerShdw>
                </a:effectLst>
              </a:rPr>
              <a:t>Which One Is the Better Buy?</a:t>
            </a:r>
          </a:p>
        </p:txBody>
      </p:sp>
      <p:sp>
        <p:nvSpPr>
          <p:cNvPr id="4" name="Footer Placeholder 3"/>
          <p:cNvSpPr>
            <a:spLocks noGrp="1"/>
          </p:cNvSpPr>
          <p:nvPr>
            <p:ph type="ftr" sz="quarter" idx="10"/>
          </p:nvPr>
        </p:nvSpPr>
        <p:spPr/>
        <p:txBody>
          <a:bodyPr/>
          <a:lstStyle/>
          <a:p>
            <a:pPr>
              <a:defRPr/>
            </a:pPr>
            <a:fld id="{9F9BB80C-9247-48C5-B5EC-4E771046FEF5}" type="slidenum">
              <a:rPr lang="en-US" smtClean="0"/>
              <a:pPr>
                <a:defRPr/>
              </a:pPr>
              <a:t>15</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23375"/>
          <a:stretch/>
        </p:blipFill>
        <p:spPr>
          <a:xfrm>
            <a:off x="6209241" y="1371600"/>
            <a:ext cx="2401359" cy="417852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24" r="9524"/>
          <a:stretch/>
        </p:blipFill>
        <p:spPr>
          <a:xfrm>
            <a:off x="3152130" y="1371600"/>
            <a:ext cx="2534796" cy="417495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810" r="19048"/>
          <a:stretch/>
        </p:blipFill>
        <p:spPr>
          <a:xfrm>
            <a:off x="721783" y="1371600"/>
            <a:ext cx="1780674" cy="4154905"/>
          </a:xfrm>
          <a:prstGeom prst="rect">
            <a:avLst/>
          </a:prstGeom>
        </p:spPr>
      </p:pic>
      <p:sp>
        <p:nvSpPr>
          <p:cNvPr id="9" name="TextBox 8"/>
          <p:cNvSpPr txBox="1"/>
          <p:nvPr/>
        </p:nvSpPr>
        <p:spPr>
          <a:xfrm>
            <a:off x="1925107" y="1331495"/>
            <a:ext cx="825867" cy="923330"/>
          </a:xfrm>
          <a:prstGeom prst="rect">
            <a:avLst/>
          </a:prstGeom>
          <a:solidFill>
            <a:srgbClr val="00B050"/>
          </a:solidFill>
        </p:spPr>
        <p:txBody>
          <a:bodyPr wrap="none" rtlCol="0">
            <a:spAutoFit/>
          </a:bodyPr>
          <a:lstStyle/>
          <a:p>
            <a:pPr algn="ctr"/>
            <a:r>
              <a:rPr lang="en-US" dirty="0"/>
              <a:t>14 oz.</a:t>
            </a:r>
          </a:p>
          <a:p>
            <a:pPr algn="ctr"/>
            <a:r>
              <a:rPr lang="en-US" dirty="0"/>
              <a:t>At</a:t>
            </a:r>
          </a:p>
          <a:p>
            <a:pPr algn="ctr"/>
            <a:r>
              <a:rPr lang="en-US" dirty="0"/>
              <a:t>$1.79</a:t>
            </a:r>
          </a:p>
        </p:txBody>
      </p:sp>
      <p:sp>
        <p:nvSpPr>
          <p:cNvPr id="10" name="Rectangle 9"/>
          <p:cNvSpPr/>
          <p:nvPr/>
        </p:nvSpPr>
        <p:spPr>
          <a:xfrm>
            <a:off x="4864657" y="1311442"/>
            <a:ext cx="838200" cy="923330"/>
          </a:xfrm>
          <a:prstGeom prst="rect">
            <a:avLst/>
          </a:prstGeom>
          <a:solidFill>
            <a:srgbClr val="00B050"/>
          </a:solidFill>
        </p:spPr>
        <p:txBody>
          <a:bodyPr wrap="square">
            <a:spAutoFit/>
          </a:bodyPr>
          <a:lstStyle/>
          <a:p>
            <a:pPr algn="ctr"/>
            <a:r>
              <a:rPr lang="en-US" dirty="0"/>
              <a:t>32 oz.</a:t>
            </a:r>
          </a:p>
          <a:p>
            <a:pPr algn="ctr"/>
            <a:r>
              <a:rPr lang="en-US" dirty="0"/>
              <a:t>At</a:t>
            </a:r>
          </a:p>
          <a:p>
            <a:pPr algn="ctr"/>
            <a:r>
              <a:rPr lang="en-US" dirty="0"/>
              <a:t>$2.99</a:t>
            </a:r>
          </a:p>
        </p:txBody>
      </p:sp>
      <p:sp>
        <p:nvSpPr>
          <p:cNvPr id="11" name="Rectangle 10"/>
          <p:cNvSpPr/>
          <p:nvPr/>
        </p:nvSpPr>
        <p:spPr>
          <a:xfrm>
            <a:off x="7956829" y="1311442"/>
            <a:ext cx="838200" cy="923330"/>
          </a:xfrm>
          <a:prstGeom prst="rect">
            <a:avLst/>
          </a:prstGeom>
          <a:solidFill>
            <a:srgbClr val="00B050"/>
          </a:solidFill>
        </p:spPr>
        <p:txBody>
          <a:bodyPr wrap="square">
            <a:spAutoFit/>
          </a:bodyPr>
          <a:lstStyle/>
          <a:p>
            <a:pPr algn="ctr"/>
            <a:r>
              <a:rPr lang="en-US" dirty="0"/>
              <a:t>64 oz.</a:t>
            </a:r>
          </a:p>
          <a:p>
            <a:pPr algn="ctr"/>
            <a:r>
              <a:rPr lang="en-US" dirty="0"/>
              <a:t>At</a:t>
            </a:r>
          </a:p>
          <a:p>
            <a:pPr algn="ctr"/>
            <a:r>
              <a:rPr lang="en-US" dirty="0"/>
              <a:t>$3.99</a:t>
            </a:r>
          </a:p>
        </p:txBody>
      </p:sp>
      <p:sp>
        <p:nvSpPr>
          <p:cNvPr id="2" name="TextBox 1">
            <a:extLst>
              <a:ext uri="{FF2B5EF4-FFF2-40B4-BE49-F238E27FC236}">
                <a16:creationId xmlns:a16="http://schemas.microsoft.com/office/drawing/2014/main" xmlns="" id="{C974583D-0914-4116-BFDC-CE2376070FEA}"/>
              </a:ext>
            </a:extLst>
          </p:cNvPr>
          <p:cNvSpPr txBox="1"/>
          <p:nvPr/>
        </p:nvSpPr>
        <p:spPr>
          <a:xfrm>
            <a:off x="710630" y="5553766"/>
            <a:ext cx="1780675" cy="646331"/>
          </a:xfrm>
          <a:prstGeom prst="rect">
            <a:avLst/>
          </a:prstGeom>
          <a:noFill/>
        </p:spPr>
        <p:txBody>
          <a:bodyPr wrap="square" rtlCol="0">
            <a:spAutoFit/>
          </a:bodyPr>
          <a:lstStyle/>
          <a:p>
            <a:pPr algn="ctr"/>
            <a:r>
              <a:rPr lang="en-US" dirty="0"/>
              <a:t>Unit Price: $2.05/lb.</a:t>
            </a:r>
          </a:p>
        </p:txBody>
      </p:sp>
      <p:sp>
        <p:nvSpPr>
          <p:cNvPr id="12" name="TextBox 11">
            <a:extLst>
              <a:ext uri="{FF2B5EF4-FFF2-40B4-BE49-F238E27FC236}">
                <a16:creationId xmlns:a16="http://schemas.microsoft.com/office/drawing/2014/main" xmlns="" id="{89873A61-46A6-466C-86AD-CE79B20DFAC6}"/>
              </a:ext>
            </a:extLst>
          </p:cNvPr>
          <p:cNvSpPr txBox="1"/>
          <p:nvPr/>
        </p:nvSpPr>
        <p:spPr>
          <a:xfrm>
            <a:off x="3581328" y="5553766"/>
            <a:ext cx="1676400" cy="646331"/>
          </a:xfrm>
          <a:prstGeom prst="rect">
            <a:avLst/>
          </a:prstGeom>
          <a:noFill/>
        </p:spPr>
        <p:txBody>
          <a:bodyPr wrap="square" rtlCol="0">
            <a:spAutoFit/>
          </a:bodyPr>
          <a:lstStyle/>
          <a:p>
            <a:pPr algn="ctr"/>
            <a:r>
              <a:rPr lang="en-US" dirty="0"/>
              <a:t>Unit Price: $1.50/lb.</a:t>
            </a:r>
          </a:p>
        </p:txBody>
      </p:sp>
      <p:sp>
        <p:nvSpPr>
          <p:cNvPr id="13" name="TextBox 12">
            <a:extLst>
              <a:ext uri="{FF2B5EF4-FFF2-40B4-BE49-F238E27FC236}">
                <a16:creationId xmlns:a16="http://schemas.microsoft.com/office/drawing/2014/main" xmlns="" id="{86996509-C5B5-482D-8ADF-1C723986E395}"/>
              </a:ext>
            </a:extLst>
          </p:cNvPr>
          <p:cNvSpPr txBox="1"/>
          <p:nvPr/>
        </p:nvSpPr>
        <p:spPr>
          <a:xfrm>
            <a:off x="6495520" y="5558933"/>
            <a:ext cx="1828800" cy="646331"/>
          </a:xfrm>
          <a:prstGeom prst="rect">
            <a:avLst/>
          </a:prstGeom>
          <a:noFill/>
        </p:spPr>
        <p:txBody>
          <a:bodyPr wrap="square" rtlCol="0">
            <a:spAutoFit/>
          </a:bodyPr>
          <a:lstStyle/>
          <a:p>
            <a:pPr algn="ctr"/>
            <a:r>
              <a:rPr lang="en-US" dirty="0"/>
              <a:t>Unit Price: 99.8</a:t>
            </a:r>
            <a:r>
              <a:rPr lang="en-US" dirty="0">
                <a:latin typeface="Arial" panose="020B0604020202020204" pitchFamily="34" charset="0"/>
                <a:cs typeface="Arial" panose="020B0604020202020204" pitchFamily="34" charset="0"/>
              </a:rPr>
              <a:t>¢</a:t>
            </a:r>
            <a:r>
              <a:rPr lang="en-US" dirty="0"/>
              <a:t>/lb.</a:t>
            </a:r>
          </a:p>
        </p:txBody>
      </p:sp>
    </p:spTree>
    <p:extLst>
      <p:ext uri="{BB962C8B-B14F-4D97-AF65-F5344CB8AC3E}">
        <p14:creationId xmlns:p14="http://schemas.microsoft.com/office/powerpoint/2010/main" val="269445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500" y="523186"/>
            <a:ext cx="6121400" cy="508000"/>
          </a:xfrm>
        </p:spPr>
        <p:txBody>
          <a:bodyPr/>
          <a:lstStyle/>
          <a:p>
            <a:r>
              <a:rPr lang="en-US" b="0" dirty="0">
                <a:effectLst>
                  <a:outerShdw blurRad="38100" dist="38100" dir="2700000" algn="tl">
                    <a:srgbClr val="000000">
                      <a:alpha val="43137"/>
                    </a:srgbClr>
                  </a:outerShdw>
                </a:effectLst>
              </a:rPr>
              <a:t>Be an Informed Shopper</a:t>
            </a:r>
          </a:p>
        </p:txBody>
      </p:sp>
      <p:sp>
        <p:nvSpPr>
          <p:cNvPr id="3" name="Footer Placeholder 2"/>
          <p:cNvSpPr>
            <a:spLocks noGrp="1"/>
          </p:cNvSpPr>
          <p:nvPr>
            <p:ph type="ftr" sz="quarter" idx="10"/>
          </p:nvPr>
        </p:nvSpPr>
        <p:spPr/>
        <p:txBody>
          <a:bodyPr/>
          <a:lstStyle/>
          <a:p>
            <a:pPr>
              <a:defRPr/>
            </a:pPr>
            <a:fld id="{11D0A56C-B283-4565-B5B4-887874999BA8}" type="slidenum">
              <a:rPr lang="en-US" smtClean="0"/>
              <a:pPr>
                <a:defRPr/>
              </a:pPr>
              <a:t>16</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993" b="12886"/>
          <a:stretch/>
        </p:blipFill>
        <p:spPr>
          <a:xfrm>
            <a:off x="4198665" y="1192671"/>
            <a:ext cx="4488134" cy="20574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539"/>
          <a:stretch/>
        </p:blipFill>
        <p:spPr>
          <a:xfrm>
            <a:off x="457201" y="1183213"/>
            <a:ext cx="3198000" cy="3302921"/>
          </a:xfrm>
          <a:prstGeom prst="rect">
            <a:avLst/>
          </a:prstGeom>
        </p:spPr>
      </p:pic>
      <p:sp>
        <p:nvSpPr>
          <p:cNvPr id="6" name="TextBox 5"/>
          <p:cNvSpPr txBox="1"/>
          <p:nvPr/>
        </p:nvSpPr>
        <p:spPr>
          <a:xfrm>
            <a:off x="678250" y="5557016"/>
            <a:ext cx="7787500" cy="707886"/>
          </a:xfrm>
          <a:prstGeom prst="rect">
            <a:avLst/>
          </a:prstGeom>
          <a:noFill/>
        </p:spPr>
        <p:txBody>
          <a:bodyPr wrap="square" rtlCol="0">
            <a:spAutoFit/>
          </a:bodyPr>
          <a:lstStyle/>
          <a:p>
            <a:r>
              <a:rPr lang="en-US" sz="2000" b="0" dirty="0">
                <a:solidFill>
                  <a:schemeClr val="tx1">
                    <a:lumMod val="50000"/>
                  </a:schemeClr>
                </a:solidFill>
              </a:rPr>
              <a:t>Which is better for your teeth? Pro-Health or Pro-Health Advanced? Note: The cost per oz. for the same active ingredients.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000" t="40000" r="32500" b="31667"/>
          <a:stretch/>
        </p:blipFill>
        <p:spPr>
          <a:xfrm>
            <a:off x="4193494" y="2515982"/>
            <a:ext cx="4493305" cy="155623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6138" r="30052" b="41362"/>
          <a:stretch/>
        </p:blipFill>
        <p:spPr>
          <a:xfrm>
            <a:off x="457201" y="3162064"/>
            <a:ext cx="3198000" cy="1981200"/>
          </a:xfrm>
          <a:prstGeom prst="rect">
            <a:avLst/>
          </a:prstGeom>
        </p:spPr>
      </p:pic>
      <p:sp>
        <p:nvSpPr>
          <p:cNvPr id="9" name="Rectangle 8">
            <a:extLst>
              <a:ext uri="{FF2B5EF4-FFF2-40B4-BE49-F238E27FC236}">
                <a16:creationId xmlns:a16="http://schemas.microsoft.com/office/drawing/2014/main" xmlns="" id="{87597F01-753D-4F0C-9E9F-6103564A8157}"/>
              </a:ext>
            </a:extLst>
          </p:cNvPr>
          <p:cNvSpPr/>
          <p:nvPr/>
        </p:nvSpPr>
        <p:spPr>
          <a:xfrm>
            <a:off x="152400" y="5143264"/>
            <a:ext cx="3886200" cy="400110"/>
          </a:xfrm>
          <a:prstGeom prst="rect">
            <a:avLst/>
          </a:prstGeom>
        </p:spPr>
        <p:txBody>
          <a:bodyPr wrap="square">
            <a:spAutoFit/>
          </a:bodyPr>
          <a:lstStyle/>
          <a:p>
            <a:pPr algn="ctr"/>
            <a:r>
              <a:rPr lang="en-US" sz="2000" b="0" dirty="0">
                <a:solidFill>
                  <a:schemeClr val="tx1">
                    <a:lumMod val="50000"/>
                  </a:schemeClr>
                </a:solidFill>
              </a:rPr>
              <a:t>4.3 oz. Tube $3.97 - 92.3¢/oz.</a:t>
            </a:r>
          </a:p>
        </p:txBody>
      </p:sp>
      <p:sp>
        <p:nvSpPr>
          <p:cNvPr id="10" name="Rectangle 9">
            <a:extLst>
              <a:ext uri="{FF2B5EF4-FFF2-40B4-BE49-F238E27FC236}">
                <a16:creationId xmlns:a16="http://schemas.microsoft.com/office/drawing/2014/main" xmlns="" id="{4DFE1DD3-EDC5-4BE1-A569-B17DA10B95CF}"/>
              </a:ext>
            </a:extLst>
          </p:cNvPr>
          <p:cNvSpPr/>
          <p:nvPr/>
        </p:nvSpPr>
        <p:spPr>
          <a:xfrm>
            <a:off x="4207962" y="4072220"/>
            <a:ext cx="4478837" cy="400110"/>
          </a:xfrm>
          <a:prstGeom prst="rect">
            <a:avLst/>
          </a:prstGeom>
        </p:spPr>
        <p:txBody>
          <a:bodyPr wrap="square">
            <a:spAutoFit/>
          </a:bodyPr>
          <a:lstStyle/>
          <a:p>
            <a:pPr algn="ctr"/>
            <a:r>
              <a:rPr lang="en-US" sz="2000" b="0" dirty="0">
                <a:solidFill>
                  <a:schemeClr val="tx1">
                    <a:lumMod val="50000"/>
                  </a:schemeClr>
                </a:solidFill>
              </a:rPr>
              <a:t>5.1 oz. Tube $4.97 - 97.5¢/oz.</a:t>
            </a:r>
          </a:p>
        </p:txBody>
      </p:sp>
    </p:spTree>
    <p:extLst>
      <p:ext uri="{BB962C8B-B14F-4D97-AF65-F5344CB8AC3E}">
        <p14:creationId xmlns:p14="http://schemas.microsoft.com/office/powerpoint/2010/main" val="32715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2"/>
            <a:ext cx="8367712" cy="941387"/>
          </a:xfrm>
        </p:spPr>
        <p:txBody>
          <a:bodyPr/>
          <a:lstStyle/>
          <a:p>
            <a:r>
              <a:rPr lang="en-US" b="0" dirty="0">
                <a:effectLst>
                  <a:outerShdw blurRad="38100" dist="38100" dir="2700000" algn="tl">
                    <a:srgbClr val="000000">
                      <a:alpha val="43137"/>
                    </a:srgbClr>
                  </a:outerShdw>
                </a:effectLst>
              </a:rPr>
              <a:t>Customer Satisfaction</a:t>
            </a:r>
          </a:p>
        </p:txBody>
      </p:sp>
      <p:sp>
        <p:nvSpPr>
          <p:cNvPr id="3" name="Content Placeholder 2"/>
          <p:cNvSpPr>
            <a:spLocks noGrp="1"/>
          </p:cNvSpPr>
          <p:nvPr>
            <p:ph idx="1"/>
          </p:nvPr>
        </p:nvSpPr>
        <p:spPr>
          <a:xfrm>
            <a:off x="395288" y="1752600"/>
            <a:ext cx="4744822" cy="2286000"/>
          </a:xfrm>
        </p:spPr>
        <p:txBody>
          <a:bodyPr/>
          <a:lstStyle/>
          <a:p>
            <a:r>
              <a:rPr lang="en-US" sz="2000" dirty="0"/>
              <a:t>While shopping, ask about guarantees, return policies, and service policies.</a:t>
            </a:r>
          </a:p>
          <a:p>
            <a:r>
              <a:rPr lang="en-US" sz="2000" b="0" dirty="0"/>
              <a:t>A store might have a great price on a product, but it might not have a service center to support the repair of the product.</a:t>
            </a:r>
            <a:endParaRPr lang="en-US" sz="1600" b="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989" y="1764707"/>
            <a:ext cx="3622890" cy="2036064"/>
          </a:xfrm>
          <a:prstGeom prst="rect">
            <a:avLst/>
          </a:prstGeom>
        </p:spPr>
      </p:pic>
      <p:sp>
        <p:nvSpPr>
          <p:cNvPr id="7" name="Content Placeholder 2"/>
          <p:cNvSpPr txBox="1">
            <a:spLocks/>
          </p:cNvSpPr>
          <p:nvPr/>
        </p:nvSpPr>
        <p:spPr bwMode="auto">
          <a:xfrm>
            <a:off x="395288" y="4027918"/>
            <a:ext cx="8367712" cy="16108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r>
              <a:rPr lang="en-US" sz="2000" b="0" kern="0" dirty="0"/>
              <a:t>If there is a problem with the product, return it to the store promptly. </a:t>
            </a:r>
          </a:p>
          <a:p>
            <a:pPr lvl="1"/>
            <a:r>
              <a:rPr lang="en-US" sz="1600" b="0" kern="0" dirty="0"/>
              <a:t>Be sure to keep your receipt.</a:t>
            </a:r>
          </a:p>
          <a:p>
            <a:pPr lvl="1"/>
            <a:r>
              <a:rPr lang="en-US" sz="1600" b="0" kern="0" dirty="0"/>
              <a:t>Most stores want to ensure customer satisfaction and will offer to replace the product or repair it.</a:t>
            </a:r>
          </a:p>
          <a:p>
            <a:pPr lvl="1"/>
            <a:r>
              <a:rPr lang="en-US" sz="1600" b="0" kern="0" dirty="0"/>
              <a:t>Ask to speak to the manager if the problem is not addressed to your satisfaction. </a:t>
            </a:r>
          </a:p>
          <a:p>
            <a:endParaRPr lang="en-US" sz="1400" b="0" kern="0" dirty="0"/>
          </a:p>
        </p:txBody>
      </p:sp>
    </p:spTree>
    <p:extLst>
      <p:ext uri="{BB962C8B-B14F-4D97-AF65-F5344CB8AC3E}">
        <p14:creationId xmlns:p14="http://schemas.microsoft.com/office/powerpoint/2010/main" val="184091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2</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Do the following: </a:t>
            </a:r>
          </a:p>
          <a:p>
            <a:pPr lvl="1">
              <a:buFont typeface="+mj-lt"/>
              <a:buAutoNum type="alphaLcPeriod"/>
            </a:pPr>
            <a:r>
              <a:rPr lang="en-US" sz="1600" b="0" dirty="0"/>
              <a:t>Prepare a budget reflecting your expected income (allowance, gifts, wages), expenses, and savings for a period of 13 consecutive weeks.</a:t>
            </a:r>
          </a:p>
          <a:p>
            <a:pPr lvl="1">
              <a:buFont typeface="+mj-lt"/>
              <a:buAutoNum type="alphaLcPeriod"/>
            </a:pPr>
            <a:r>
              <a:rPr lang="en-US" sz="1600" b="0" dirty="0"/>
              <a:t>Compare expected income with expected expenses.</a:t>
            </a:r>
          </a:p>
          <a:p>
            <a:pPr lvl="2">
              <a:buFont typeface="+mj-lt"/>
              <a:buAutoNum type="arabicPeriod"/>
            </a:pPr>
            <a:r>
              <a:rPr lang="en-US" sz="1600" dirty="0"/>
              <a:t>If expenses exceed budget income, determine steps to balance your budget.</a:t>
            </a:r>
          </a:p>
          <a:p>
            <a:pPr lvl="2">
              <a:buFont typeface="+mj-lt"/>
              <a:buAutoNum type="arabicPeriod"/>
            </a:pPr>
            <a:r>
              <a:rPr lang="en-US" sz="1600" dirty="0"/>
              <a:t>If income exceeds budget expenses, state how you would use the excess money (new goal, savings).</a:t>
            </a:r>
          </a:p>
          <a:p>
            <a:pPr lvl="1">
              <a:buFont typeface="+mj-lt"/>
              <a:buAutoNum type="alphaLcPeriod"/>
            </a:pPr>
            <a:r>
              <a:rPr lang="en-US" sz="1600" b="0" dirty="0"/>
              <a:t>Track and record your actual income, expenses, and savings for 13 consecutive weeks (the same 13-week period for which you budgeted). (You may use the forms provided in this pamphlet, devise your own, or use a computer-generated version.) When complete, present the records showing the results to your merit badge counselor.</a:t>
            </a:r>
          </a:p>
          <a:p>
            <a:pPr lvl="1">
              <a:buFont typeface="+mj-lt"/>
              <a:buAutoNum type="alphaLcPeriod"/>
            </a:pPr>
            <a:r>
              <a:rPr lang="en-US" sz="1600" b="0" dirty="0"/>
              <a:t>Compare your budget with your actual income and expenses to understand when your budget worked and when it did not work. With your merit badge counselor, discuss what you might do differently the next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extLst>
      <p:ext uri="{BB962C8B-B14F-4D97-AF65-F5344CB8AC3E}">
        <p14:creationId xmlns:p14="http://schemas.microsoft.com/office/powerpoint/2010/main" val="2574429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Budgeting</a:t>
            </a:r>
          </a:p>
        </p:txBody>
      </p:sp>
      <p:sp>
        <p:nvSpPr>
          <p:cNvPr id="3" name="Content Placeholder 2"/>
          <p:cNvSpPr>
            <a:spLocks noGrp="1"/>
          </p:cNvSpPr>
          <p:nvPr>
            <p:ph idx="1"/>
          </p:nvPr>
        </p:nvSpPr>
        <p:spPr>
          <a:xfrm>
            <a:off x="166688" y="1219200"/>
            <a:ext cx="5548312" cy="5105400"/>
          </a:xfrm>
        </p:spPr>
        <p:txBody>
          <a:bodyPr/>
          <a:lstStyle/>
          <a:p>
            <a:pPr>
              <a:buFont typeface="Arial" panose="020B0604020202020204" pitchFamily="34" charset="0"/>
              <a:buChar char="•"/>
            </a:pPr>
            <a:r>
              <a:rPr lang="en-US" sz="2000" dirty="0"/>
              <a:t>What is a Budget?</a:t>
            </a:r>
          </a:p>
          <a:p>
            <a:pPr lvl="1">
              <a:buFont typeface="Arial" panose="020B0604020202020204" pitchFamily="34" charset="0"/>
              <a:buChar char="‒"/>
            </a:pPr>
            <a:r>
              <a:rPr lang="en-US" sz="1600" b="0" dirty="0"/>
              <a:t>A budget is an estimate of how much money you’ll make and spend over a certain period of time, such as a month or year. </a:t>
            </a:r>
          </a:p>
          <a:p>
            <a:r>
              <a:rPr lang="en-US" sz="2000" dirty="0"/>
              <a:t>What’s the purpose of a budget?</a:t>
            </a:r>
          </a:p>
          <a:p>
            <a:pPr lvl="1"/>
            <a:r>
              <a:rPr lang="en-US" sz="1600" b="0" dirty="0"/>
              <a:t>Budgeting is about taking control of your money. </a:t>
            </a:r>
          </a:p>
          <a:p>
            <a:pPr lvl="1"/>
            <a:r>
              <a:rPr lang="en-US" sz="1600" b="0" dirty="0"/>
              <a:t>Making a budget shouldn’t feel like a punishment, but a plan for all of your money - that includes money for fun stuff, too.</a:t>
            </a:r>
          </a:p>
          <a:p>
            <a:pPr lvl="1"/>
            <a:r>
              <a:rPr lang="en-US" sz="1600" b="0" dirty="0"/>
              <a:t>A budget doesn’t have to be rigid. </a:t>
            </a:r>
          </a:p>
          <a:p>
            <a:pPr lvl="1"/>
            <a:r>
              <a:rPr lang="en-US" sz="1600" b="0" dirty="0"/>
              <a:t>Budgets need to change as your circumstances change because surprises and mistakes will happen.</a:t>
            </a:r>
          </a:p>
          <a:p>
            <a:pPr marL="342900" lvl="1" indent="-342900">
              <a:buFont typeface="Arial" panose="020B0604020202020204" pitchFamily="34" charset="0"/>
              <a:buChar char="•"/>
            </a:pPr>
            <a:r>
              <a:rPr lang="en-US" sz="2000" b="0" dirty="0"/>
              <a:t>While a  budget is easy to understand, it takes self-discipline to follow.  </a:t>
            </a:r>
          </a:p>
          <a:p>
            <a:pPr lvl="1"/>
            <a:r>
              <a:rPr lang="en-US" sz="1600" b="0" dirty="0"/>
              <a:t>Self-discipline is probably the most important single factor in helping you to attain your personal goals.  </a:t>
            </a:r>
          </a:p>
        </p:txBody>
      </p:sp>
      <p:pic>
        <p:nvPicPr>
          <p:cNvPr id="5" name="Picture 4"/>
          <p:cNvPicPr>
            <a:picLocks noChangeAspect="1"/>
          </p:cNvPicPr>
          <p:nvPr/>
        </p:nvPicPr>
        <p:blipFill rotWithShape="1">
          <a:blip r:embed="rId2"/>
          <a:srcRect l="2756" t="1746" r="2756"/>
          <a:stretch/>
        </p:blipFill>
        <p:spPr>
          <a:xfrm>
            <a:off x="5715000" y="1447800"/>
            <a:ext cx="3284815" cy="4401084"/>
          </a:xfrm>
          <a:prstGeom prst="rect">
            <a:avLst/>
          </a:prstGeom>
        </p:spPr>
      </p:pic>
    </p:spTree>
    <p:extLst>
      <p:ext uri="{BB962C8B-B14F-4D97-AF65-F5344CB8AC3E}">
        <p14:creationId xmlns:p14="http://schemas.microsoft.com/office/powerpoint/2010/main" val="98855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a:pPr>
            <a:r>
              <a:rPr lang="en-US" sz="2000" dirty="0"/>
              <a:t>Do the following: </a:t>
            </a:r>
          </a:p>
          <a:p>
            <a:pPr lvl="1">
              <a:buFont typeface="+mj-lt"/>
              <a:buAutoNum type="alphaLcPeriod"/>
            </a:pPr>
            <a:r>
              <a:rPr lang="en-US" sz="1600" b="0" dirty="0"/>
              <a:t>Choose an item that your family might want to purchase that is considered a major expense.</a:t>
            </a:r>
          </a:p>
          <a:p>
            <a:pPr lvl="1">
              <a:buFont typeface="+mj-lt"/>
              <a:buAutoNum type="alphaLcPeriod"/>
            </a:pPr>
            <a:r>
              <a:rPr lang="en-US" sz="1600" b="0" dirty="0"/>
              <a:t>Write a plan that tells how your family would save money for the purchase identified in requirement 1a.</a:t>
            </a:r>
          </a:p>
          <a:p>
            <a:pPr lvl="2">
              <a:buFont typeface="+mj-lt"/>
              <a:buAutoNum type="arabicPeriod"/>
            </a:pPr>
            <a:r>
              <a:rPr lang="en-US" sz="1600" dirty="0"/>
              <a:t>Discuss the plan with your merit badge counselor</a:t>
            </a:r>
          </a:p>
          <a:p>
            <a:pPr lvl="2">
              <a:buFont typeface="+mj-lt"/>
              <a:buAutoNum type="arabicPeriod"/>
            </a:pPr>
            <a:r>
              <a:rPr lang="en-US" sz="1600" dirty="0"/>
              <a:t>Discuss the plan with your family</a:t>
            </a:r>
          </a:p>
          <a:p>
            <a:pPr lvl="2">
              <a:buFont typeface="+mj-lt"/>
              <a:buAutoNum type="arabicPeriod"/>
            </a:pPr>
            <a:r>
              <a:rPr lang="en-US" sz="1600" dirty="0"/>
              <a:t>Discuss how other family needs must be considered in this plan.</a:t>
            </a:r>
          </a:p>
          <a:p>
            <a:pPr lvl="1">
              <a:buFont typeface="+mj-lt"/>
              <a:buAutoNum type="alphaLcPeriod"/>
            </a:pPr>
            <a:r>
              <a:rPr lang="en-US" sz="1600" b="0" dirty="0"/>
              <a:t>Develop a written shopping strategy for the purchase identified in requirement 1a. </a:t>
            </a:r>
          </a:p>
          <a:p>
            <a:pPr lvl="2">
              <a:buFont typeface="+mj-lt"/>
              <a:buAutoNum type="arabicPeriod"/>
            </a:pPr>
            <a:r>
              <a:rPr lang="en-US" sz="1600" dirty="0"/>
              <a:t>Determine the quality of the item or service (using consumer publications or ratings systems).</a:t>
            </a:r>
          </a:p>
          <a:p>
            <a:pPr lvl="2">
              <a:buFont typeface="+mj-lt"/>
              <a:buAutoNum type="arabicPeriod"/>
            </a:pPr>
            <a:r>
              <a:rPr lang="en-US" sz="1600" dirty="0"/>
              <a:t>Comparison shop for the item. Find out where you can buy the item for the best price. (Provide prices from at least two different price sources.) Call around; study ads. Look for a sale or discount coupon. Consider alternatives. Can you buy the item used? Should you wait for a sale?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Learning to Budget</a:t>
            </a:r>
          </a:p>
        </p:txBody>
      </p:sp>
      <p:sp>
        <p:nvSpPr>
          <p:cNvPr id="3" name="Rectangle 2">
            <a:extLst>
              <a:ext uri="{FF2B5EF4-FFF2-40B4-BE49-F238E27FC236}">
                <a16:creationId xmlns:a16="http://schemas.microsoft.com/office/drawing/2014/main" xmlns="" id="{CADB0DDF-E0D6-407F-8342-97948FBB67D8}"/>
              </a:ext>
            </a:extLst>
          </p:cNvPr>
          <p:cNvSpPr/>
          <p:nvPr/>
        </p:nvSpPr>
        <p:spPr>
          <a:xfrm>
            <a:off x="544551" y="5843557"/>
            <a:ext cx="8077200" cy="400110"/>
          </a:xfrm>
          <a:prstGeom prst="rect">
            <a:avLst/>
          </a:prstGeom>
        </p:spPr>
        <p:txBody>
          <a:bodyPr wrap="square">
            <a:spAutoFit/>
          </a:bodyPr>
          <a:lstStyle/>
          <a:p>
            <a:pPr algn="ctr"/>
            <a:r>
              <a:rPr lang="en-US" sz="2000" b="0" dirty="0"/>
              <a:t>Click on the video for a quick walkthrough on budgeting.</a:t>
            </a:r>
          </a:p>
        </p:txBody>
      </p:sp>
      <p:pic>
        <p:nvPicPr>
          <p:cNvPr id="6" name="pZDxU74V924"/>
          <p:cNvPicPr>
            <a:picLocks noGrp="1" noRot="1" noChangeAspect="1"/>
          </p:cNvPicPr>
          <p:nvPr>
            <p:ph idx="1"/>
            <a:videoFile r:link="rId1"/>
          </p:nvPr>
        </p:nvPicPr>
        <p:blipFill>
          <a:blip r:embed="rId3"/>
          <a:stretch>
            <a:fillRect/>
          </a:stretch>
        </p:blipFill>
        <p:spPr>
          <a:xfrm>
            <a:off x="480253" y="1277985"/>
            <a:ext cx="8116573" cy="4565572"/>
          </a:xfrm>
          <a:prstGeom prst="rect">
            <a:avLst/>
          </a:prstGeom>
        </p:spPr>
      </p:pic>
    </p:spTree>
    <p:extLst>
      <p:ext uri="{BB962C8B-B14F-4D97-AF65-F5344CB8AC3E}">
        <p14:creationId xmlns:p14="http://schemas.microsoft.com/office/powerpoint/2010/main" val="58242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09600" y="609600"/>
            <a:ext cx="6121400" cy="508000"/>
          </a:xfrm>
        </p:spPr>
        <p:txBody>
          <a:bodyPr/>
          <a:lstStyle/>
          <a:p>
            <a:pPr eaLnBrk="1" hangingPunct="1"/>
            <a:r>
              <a:rPr lang="en-US" sz="3600" b="0" dirty="0">
                <a:effectLst>
                  <a:outerShdw blurRad="38100" dist="38100" dir="2700000" algn="tl">
                    <a:srgbClr val="000000">
                      <a:alpha val="43137"/>
                    </a:srgbClr>
                  </a:outerShdw>
                </a:effectLst>
              </a:rPr>
              <a:t>Pay Yourself First Budget</a:t>
            </a:r>
            <a:endParaRPr lang="en-US" sz="2400" b="0" dirty="0">
              <a:effectLst>
                <a:outerShdw blurRad="38100" dist="38100" dir="2700000" algn="tl">
                  <a:srgbClr val="000000">
                    <a:alpha val="43137"/>
                  </a:srgbClr>
                </a:outerShdw>
              </a:effectLst>
            </a:endParaRPr>
          </a:p>
        </p:txBody>
      </p:sp>
      <p:sp>
        <p:nvSpPr>
          <p:cNvPr id="15365" name="Rectangle 4"/>
          <p:cNvSpPr>
            <a:spLocks noGrp="1" noChangeArrowheads="1"/>
          </p:cNvSpPr>
          <p:nvPr>
            <p:ph idx="1"/>
          </p:nvPr>
        </p:nvSpPr>
        <p:spPr>
          <a:xfrm>
            <a:off x="395288" y="1219200"/>
            <a:ext cx="8596312" cy="5233988"/>
          </a:xfrm>
        </p:spPr>
        <p:txBody>
          <a:bodyPr/>
          <a:lstStyle/>
          <a:p>
            <a:r>
              <a:rPr lang="en-US" sz="2000" dirty="0"/>
              <a:t>The "pay yourself first" method has you put a portion of your paycheck into your savings or retirement before you do anything else with it. </a:t>
            </a:r>
          </a:p>
          <a:p>
            <a:r>
              <a:rPr lang="en-US" sz="2000" dirty="0"/>
              <a:t>When you add to your savings immediately after you get paid, your monthly spending naturally adjusts to what's left.</a:t>
            </a:r>
          </a:p>
          <a:p>
            <a:r>
              <a:rPr lang="en-US" sz="2000" dirty="0"/>
              <a:t>Paying yourself first can be effective because it ensures you save something every pay period, and it eliminates the possibility that you'll spend money you intended to save.</a:t>
            </a:r>
          </a:p>
          <a:p>
            <a:r>
              <a:rPr lang="en-US" sz="2000" dirty="0"/>
              <a:t>What are examples of paying yourself first?</a:t>
            </a:r>
          </a:p>
          <a:p>
            <a:pPr lvl="1"/>
            <a:r>
              <a:rPr lang="en-US" sz="1600" b="0" dirty="0"/>
              <a:t>Your employer withdraws part of your paycheck for a retirement savings plan such as a 401(k) or 403(b).</a:t>
            </a:r>
          </a:p>
          <a:p>
            <a:pPr lvl="1"/>
            <a:r>
              <a:rPr lang="en-US" sz="1600" b="0" dirty="0"/>
              <a:t>You set up direct deposit so that a portion of each paycheck goes to a savings account while the rest goes to checking.</a:t>
            </a:r>
          </a:p>
          <a:p>
            <a:r>
              <a:rPr lang="en-US" sz="2000" dirty="0"/>
              <a:t>Paying yourself first describes any scenario in which you prioritize saving or investing for the future ahead of other expenses.</a:t>
            </a:r>
          </a:p>
        </p:txBody>
      </p:sp>
    </p:spTree>
    <p:extLst>
      <p:ext uri="{BB962C8B-B14F-4D97-AF65-F5344CB8AC3E}">
        <p14:creationId xmlns:p14="http://schemas.microsoft.com/office/powerpoint/2010/main" val="22304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checkerboard(across)">
                                      <p:cBhvr>
                                        <p:cTn id="7" dur="5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checkerboard(across)">
                                      <p:cBhvr>
                                        <p:cTn id="12" dur="5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checkerboard(across)">
                                      <p:cBhvr>
                                        <p:cTn id="17" dur="500"/>
                                        <p:tgtEl>
                                          <p:spTgt spid="15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checkerboard(across)">
                                      <p:cBhvr>
                                        <p:cTn id="22" dur="500"/>
                                        <p:tgtEl>
                                          <p:spTgt spid="15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checkerboard(across)">
                                      <p:cBhvr>
                                        <p:cTn id="27" dur="500"/>
                                        <p:tgtEl>
                                          <p:spTgt spid="153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365">
                                            <p:txEl>
                                              <p:pRg st="5" end="5"/>
                                            </p:txEl>
                                          </p:spTgt>
                                        </p:tgtEl>
                                        <p:attrNameLst>
                                          <p:attrName>style.visibility</p:attrName>
                                        </p:attrNameLst>
                                      </p:cBhvr>
                                      <p:to>
                                        <p:strVal val="visible"/>
                                      </p:to>
                                    </p:set>
                                    <p:animEffect transition="in" filter="checkerboard(across)">
                                      <p:cBhvr>
                                        <p:cTn id="32" dur="500"/>
                                        <p:tgtEl>
                                          <p:spTgt spid="153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365">
                                            <p:txEl>
                                              <p:pRg st="6" end="6"/>
                                            </p:txEl>
                                          </p:spTgt>
                                        </p:tgtEl>
                                        <p:attrNameLst>
                                          <p:attrName>style.visibility</p:attrName>
                                        </p:attrNameLst>
                                      </p:cBhvr>
                                      <p:to>
                                        <p:strVal val="visible"/>
                                      </p:to>
                                    </p:set>
                                    <p:animEffect transition="in" filter="checkerboard(across)">
                                      <p:cBhvr>
                                        <p:cTn id="37" dur="500"/>
                                        <p:tgtEl>
                                          <p:spTgt spid="153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bldLvl="4"/>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09600" y="609600"/>
            <a:ext cx="8077200" cy="508000"/>
          </a:xfrm>
        </p:spPr>
        <p:txBody>
          <a:bodyPr/>
          <a:lstStyle/>
          <a:p>
            <a:r>
              <a:rPr lang="en-US" sz="3600" b="0" dirty="0">
                <a:effectLst>
                  <a:outerShdw blurRad="38100" dist="38100" dir="2700000" algn="tl">
                    <a:srgbClr val="000000">
                      <a:alpha val="43137"/>
                    </a:srgbClr>
                  </a:outerShdw>
                </a:effectLst>
              </a:rPr>
              <a:t>How Do You Pay Yourself First?</a:t>
            </a:r>
            <a:endParaRPr lang="en-US" sz="2400" b="0" dirty="0">
              <a:effectLst>
                <a:outerShdw blurRad="38100" dist="38100" dir="2700000" algn="tl">
                  <a:srgbClr val="000000">
                    <a:alpha val="43137"/>
                  </a:srgbClr>
                </a:outerShdw>
              </a:effectLst>
            </a:endParaRPr>
          </a:p>
        </p:txBody>
      </p:sp>
      <p:sp>
        <p:nvSpPr>
          <p:cNvPr id="15365" name="Rectangle 4"/>
          <p:cNvSpPr>
            <a:spLocks noGrp="1" noChangeArrowheads="1"/>
          </p:cNvSpPr>
          <p:nvPr>
            <p:ph idx="1"/>
          </p:nvPr>
        </p:nvSpPr>
        <p:spPr>
          <a:xfrm>
            <a:off x="395288" y="1219200"/>
            <a:ext cx="5438996" cy="5233988"/>
          </a:xfrm>
        </p:spPr>
        <p:txBody>
          <a:bodyPr/>
          <a:lstStyle/>
          <a:p>
            <a:r>
              <a:rPr lang="en-US" sz="2000" b="0" dirty="0"/>
              <a:t>Keep your savings in a separate account from your spending money to avoid temptation to spend your savings. </a:t>
            </a:r>
          </a:p>
          <a:p>
            <a:r>
              <a:rPr lang="en-US" sz="2000" b="0" dirty="0"/>
              <a:t>Set up direct deposit of your paycheck so that the money you’ve earmarked for savings never enters your spending account.</a:t>
            </a:r>
          </a:p>
          <a:p>
            <a:r>
              <a:rPr lang="en-US" sz="2000" dirty="0"/>
              <a:t>Paying yourself first requires balance. </a:t>
            </a:r>
          </a:p>
          <a:p>
            <a:pPr lvl="1"/>
            <a:r>
              <a:rPr lang="en-US" sz="1600" b="0" dirty="0"/>
              <a:t>Choose a reasonable amount or percentage of your check that won't leave you unable to pay your bills or meet other financial obligations. </a:t>
            </a:r>
          </a:p>
          <a:p>
            <a:pPr lvl="1"/>
            <a:r>
              <a:rPr lang="en-US" sz="1600" b="0" dirty="0"/>
              <a:t>Try to save enough to make a difference in your savings account balance. </a:t>
            </a:r>
          </a:p>
          <a:p>
            <a:pPr lvl="1"/>
            <a:r>
              <a:rPr lang="en-US" sz="1600" b="0" dirty="0"/>
              <a:t>To find the sweet spot, you'll need to take a close look at your budget.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765" t="1980" r="25903" b="10612"/>
          <a:stretch/>
        </p:blipFill>
        <p:spPr>
          <a:xfrm>
            <a:off x="5834284" y="1295400"/>
            <a:ext cx="3048000" cy="3100552"/>
          </a:xfrm>
          <a:prstGeom prst="rect">
            <a:avLst/>
          </a:prstGeom>
        </p:spPr>
      </p:pic>
    </p:spTree>
    <p:extLst>
      <p:ext uri="{BB962C8B-B14F-4D97-AF65-F5344CB8AC3E}">
        <p14:creationId xmlns:p14="http://schemas.microsoft.com/office/powerpoint/2010/main" val="927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checkerboard(across)">
                                      <p:cBhvr>
                                        <p:cTn id="7" dur="5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checkerboard(across)">
                                      <p:cBhvr>
                                        <p:cTn id="12" dur="5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checkerboard(across)">
                                      <p:cBhvr>
                                        <p:cTn id="17" dur="500"/>
                                        <p:tgtEl>
                                          <p:spTgt spid="15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checkerboard(across)">
                                      <p:cBhvr>
                                        <p:cTn id="22" dur="500"/>
                                        <p:tgtEl>
                                          <p:spTgt spid="15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checkerboard(across)">
                                      <p:cBhvr>
                                        <p:cTn id="27" dur="500"/>
                                        <p:tgtEl>
                                          <p:spTgt spid="153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365">
                                            <p:txEl>
                                              <p:pRg st="5" end="5"/>
                                            </p:txEl>
                                          </p:spTgt>
                                        </p:tgtEl>
                                        <p:attrNameLst>
                                          <p:attrName>style.visibility</p:attrName>
                                        </p:attrNameLst>
                                      </p:cBhvr>
                                      <p:to>
                                        <p:strVal val="visible"/>
                                      </p:to>
                                    </p:set>
                                    <p:animEffect transition="in" filter="checkerboard(across)">
                                      <p:cBhvr>
                                        <p:cTn id="32" dur="500"/>
                                        <p:tgtEl>
                                          <p:spTgt spid="153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bldLvl="4"/>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09600" y="609600"/>
            <a:ext cx="8382000" cy="508000"/>
          </a:xfrm>
        </p:spPr>
        <p:txBody>
          <a:bodyPr/>
          <a:lstStyle/>
          <a:p>
            <a:r>
              <a:rPr lang="en-US" sz="3200" b="0" dirty="0">
                <a:effectLst>
                  <a:outerShdw blurRad="38100" dist="38100" dir="2700000" algn="tl">
                    <a:srgbClr val="000000">
                      <a:alpha val="43137"/>
                    </a:srgbClr>
                  </a:outerShdw>
                </a:effectLst>
              </a:rPr>
              <a:t>What percentage should you pay yourself?</a:t>
            </a:r>
          </a:p>
        </p:txBody>
      </p:sp>
      <p:sp>
        <p:nvSpPr>
          <p:cNvPr id="15365" name="Rectangle 4"/>
          <p:cNvSpPr>
            <a:spLocks noGrp="1" noChangeArrowheads="1"/>
          </p:cNvSpPr>
          <p:nvPr>
            <p:ph idx="1"/>
          </p:nvPr>
        </p:nvSpPr>
        <p:spPr>
          <a:xfrm>
            <a:off x="395288" y="1219200"/>
            <a:ext cx="8596312" cy="5233988"/>
          </a:xfrm>
        </p:spPr>
        <p:txBody>
          <a:bodyPr/>
          <a:lstStyle/>
          <a:p>
            <a:r>
              <a:rPr lang="en-US" sz="2000" dirty="0"/>
              <a:t>To determine the right amount for you to save each month, you will need to craft a budget. </a:t>
            </a:r>
          </a:p>
          <a:p>
            <a:r>
              <a:rPr lang="en-US" sz="2000" dirty="0"/>
              <a:t>Here's how to examine your income and expenses:</a:t>
            </a:r>
          </a:p>
          <a:p>
            <a:pPr lvl="1"/>
            <a:r>
              <a:rPr lang="en-US" sz="1600" b="0" dirty="0"/>
              <a:t>Determine your monthly take-home pay (your income after taxes and retirement contributions are withheld).</a:t>
            </a:r>
          </a:p>
          <a:p>
            <a:pPr lvl="1"/>
            <a:r>
              <a:rPr lang="en-US" sz="1600" b="0" dirty="0"/>
              <a:t>Setting aside 10-20% of your income is a good target for savings, although the right amount will vary based on your circumstances.</a:t>
            </a:r>
          </a:p>
          <a:p>
            <a:pPr lvl="1"/>
            <a:r>
              <a:rPr lang="en-US" sz="1600" b="0" dirty="0"/>
              <a:t>Track your expenses—including housing, utilities, loan payments, transportation costs, childcare, food, medical expenses and other bills. </a:t>
            </a:r>
          </a:p>
          <a:p>
            <a:pPr lvl="1"/>
            <a:r>
              <a:rPr lang="en-US" sz="1600" b="0" dirty="0"/>
              <a:t>Plug the numbers into the equation: Income – Savings – Expenses = Spendable. </a:t>
            </a:r>
          </a:p>
          <a:p>
            <a:pPr lvl="1"/>
            <a:r>
              <a:rPr lang="en-US" sz="1600" b="0" dirty="0"/>
              <a:t>The result is your spendable income, or the amount of money that's available to spend without putting any essential bills, or your savings, in jeopardy.</a:t>
            </a:r>
          </a:p>
          <a:p>
            <a:r>
              <a:rPr lang="en-US" sz="2000" dirty="0"/>
              <a:t>Make sure you're happy with the amounts you're saving and spending, and ask yourself if there are opportunities to spend less. </a:t>
            </a:r>
          </a:p>
          <a:p>
            <a:r>
              <a:rPr lang="en-US" sz="2000" dirty="0"/>
              <a:t>When you find ways to cut expenses, you can use the money you're freeing up to boost your savings.</a:t>
            </a:r>
          </a:p>
        </p:txBody>
      </p:sp>
    </p:spTree>
    <p:extLst>
      <p:ext uri="{BB962C8B-B14F-4D97-AF65-F5344CB8AC3E}">
        <p14:creationId xmlns:p14="http://schemas.microsoft.com/office/powerpoint/2010/main" val="8875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checkerboard(across)">
                                      <p:cBhvr>
                                        <p:cTn id="7" dur="5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checkerboard(across)">
                                      <p:cBhvr>
                                        <p:cTn id="12" dur="5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checkerboard(across)">
                                      <p:cBhvr>
                                        <p:cTn id="17" dur="500"/>
                                        <p:tgtEl>
                                          <p:spTgt spid="15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checkerboard(across)">
                                      <p:cBhvr>
                                        <p:cTn id="22" dur="500"/>
                                        <p:tgtEl>
                                          <p:spTgt spid="15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checkerboard(across)">
                                      <p:cBhvr>
                                        <p:cTn id="27" dur="500"/>
                                        <p:tgtEl>
                                          <p:spTgt spid="153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365">
                                            <p:txEl>
                                              <p:pRg st="5" end="5"/>
                                            </p:txEl>
                                          </p:spTgt>
                                        </p:tgtEl>
                                        <p:attrNameLst>
                                          <p:attrName>style.visibility</p:attrName>
                                        </p:attrNameLst>
                                      </p:cBhvr>
                                      <p:to>
                                        <p:strVal val="visible"/>
                                      </p:to>
                                    </p:set>
                                    <p:animEffect transition="in" filter="checkerboard(across)">
                                      <p:cBhvr>
                                        <p:cTn id="32" dur="500"/>
                                        <p:tgtEl>
                                          <p:spTgt spid="153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365">
                                            <p:txEl>
                                              <p:pRg st="6" end="6"/>
                                            </p:txEl>
                                          </p:spTgt>
                                        </p:tgtEl>
                                        <p:attrNameLst>
                                          <p:attrName>style.visibility</p:attrName>
                                        </p:attrNameLst>
                                      </p:cBhvr>
                                      <p:to>
                                        <p:strVal val="visible"/>
                                      </p:to>
                                    </p:set>
                                    <p:animEffect transition="in" filter="checkerboard(across)">
                                      <p:cBhvr>
                                        <p:cTn id="37" dur="500"/>
                                        <p:tgtEl>
                                          <p:spTgt spid="1536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5365">
                                            <p:txEl>
                                              <p:pRg st="7" end="7"/>
                                            </p:txEl>
                                          </p:spTgt>
                                        </p:tgtEl>
                                        <p:attrNameLst>
                                          <p:attrName>style.visibility</p:attrName>
                                        </p:attrNameLst>
                                      </p:cBhvr>
                                      <p:to>
                                        <p:strVal val="visible"/>
                                      </p:to>
                                    </p:set>
                                    <p:animEffect transition="in" filter="checkerboard(across)">
                                      <p:cBhvr>
                                        <p:cTn id="42" dur="500"/>
                                        <p:tgtEl>
                                          <p:spTgt spid="1536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5365">
                                            <p:txEl>
                                              <p:pRg st="8" end="8"/>
                                            </p:txEl>
                                          </p:spTgt>
                                        </p:tgtEl>
                                        <p:attrNameLst>
                                          <p:attrName>style.visibility</p:attrName>
                                        </p:attrNameLst>
                                      </p:cBhvr>
                                      <p:to>
                                        <p:strVal val="visible"/>
                                      </p:to>
                                    </p:set>
                                    <p:animEffect transition="in" filter="checkerboard(across)">
                                      <p:cBhvr>
                                        <p:cTn id="47" dur="500"/>
                                        <p:tgtEl>
                                          <p:spTgt spid="1536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bldLvl="4"/>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09600" y="609600"/>
            <a:ext cx="6121400" cy="508000"/>
          </a:xfrm>
        </p:spPr>
        <p:txBody>
          <a:bodyPr/>
          <a:lstStyle/>
          <a:p>
            <a:r>
              <a:rPr lang="en-US" sz="3600" b="0" dirty="0">
                <a:effectLst>
                  <a:outerShdw blurRad="38100" dist="38100" dir="2700000" algn="tl">
                    <a:srgbClr val="000000">
                      <a:alpha val="43137"/>
                    </a:srgbClr>
                  </a:outerShdw>
                </a:effectLst>
              </a:rPr>
              <a:t>Make the Savings Automatic</a:t>
            </a:r>
          </a:p>
        </p:txBody>
      </p:sp>
      <p:sp>
        <p:nvSpPr>
          <p:cNvPr id="15365" name="Rectangle 4"/>
          <p:cNvSpPr>
            <a:spLocks noGrp="1" noChangeArrowheads="1"/>
          </p:cNvSpPr>
          <p:nvPr>
            <p:ph idx="1"/>
          </p:nvPr>
        </p:nvSpPr>
        <p:spPr>
          <a:xfrm>
            <a:off x="395287" y="1219200"/>
            <a:ext cx="5481637" cy="5233988"/>
          </a:xfrm>
        </p:spPr>
        <p:txBody>
          <a:bodyPr/>
          <a:lstStyle/>
          <a:p>
            <a:r>
              <a:rPr lang="en-US" sz="2000" dirty="0"/>
              <a:t>Once you've arrived at a number you're comfortable with, set up automatic deposits from your paycheck into a dedicated savings or investment account to ensure you always get paid first. </a:t>
            </a:r>
          </a:p>
          <a:p>
            <a:pPr lvl="1"/>
            <a:r>
              <a:rPr lang="en-US" sz="1600" b="0" dirty="0"/>
              <a:t>One option is to set up a split direct deposit so that for each paycheck, the pay-yourself-first money goes into your designated savings account while the rest goes to your general checking account. </a:t>
            </a:r>
          </a:p>
          <a:p>
            <a:pPr lvl="1"/>
            <a:r>
              <a:rPr lang="en-US" sz="1600" b="0" dirty="0"/>
              <a:t>Another option is to set up a recurring transfer that moves money from your general account to your designated savings account at a certain time every month or pay period.</a:t>
            </a:r>
          </a:p>
          <a:p>
            <a:r>
              <a:rPr lang="en-US" sz="2000" dirty="0"/>
              <a:t>Do not put the money into the account that you use for day-to-day expenses.</a:t>
            </a:r>
          </a:p>
          <a:p>
            <a:pPr lvl="1"/>
            <a:r>
              <a:rPr lang="en-US" sz="1600" b="0" dirty="0"/>
              <a:t>It is too easy to accidentally spend or lose track of.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925" y="1295401"/>
            <a:ext cx="3048000" cy="3048000"/>
          </a:xfrm>
          <a:prstGeom prst="rect">
            <a:avLst/>
          </a:prstGeom>
        </p:spPr>
      </p:pic>
    </p:spTree>
    <p:extLst>
      <p:ext uri="{BB962C8B-B14F-4D97-AF65-F5344CB8AC3E}">
        <p14:creationId xmlns:p14="http://schemas.microsoft.com/office/powerpoint/2010/main" val="10131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checkerboard(across)">
                                      <p:cBhvr>
                                        <p:cTn id="7" dur="5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checkerboard(across)">
                                      <p:cBhvr>
                                        <p:cTn id="12" dur="5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checkerboard(across)">
                                      <p:cBhvr>
                                        <p:cTn id="17" dur="500"/>
                                        <p:tgtEl>
                                          <p:spTgt spid="15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checkerboard(across)">
                                      <p:cBhvr>
                                        <p:cTn id="22" dur="500"/>
                                        <p:tgtEl>
                                          <p:spTgt spid="15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checkerboard(across)">
                                      <p:cBhvr>
                                        <p:cTn id="27" dur="500"/>
                                        <p:tgtEl>
                                          <p:spTgt spid="15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bldLvl="4"/>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09600" y="582613"/>
            <a:ext cx="7542212" cy="508000"/>
          </a:xfrm>
        </p:spPr>
        <p:txBody>
          <a:bodyPr lIns="90488" tIns="44450" rIns="90488" bIns="44450" anchor="b"/>
          <a:lstStyle/>
          <a:p>
            <a:pPr marL="838200" indent="-838200" eaLnBrk="1" hangingPunct="1"/>
            <a:r>
              <a:rPr lang="en-US" sz="3600" b="0" dirty="0">
                <a:effectLst>
                  <a:outerShdw blurRad="38100" dist="38100" dir="2700000" algn="tl">
                    <a:srgbClr val="000000">
                      <a:alpha val="43137"/>
                    </a:srgbClr>
                  </a:outerShdw>
                </a:effectLst>
              </a:rPr>
              <a:t>Methods to Track Expenditures</a:t>
            </a:r>
            <a:endParaRPr lang="en-US" sz="2000" b="0" dirty="0">
              <a:effectLst>
                <a:outerShdw blurRad="38100" dist="38100" dir="2700000" algn="tl">
                  <a:srgbClr val="000000">
                    <a:alpha val="43137"/>
                  </a:srgbClr>
                </a:outerShdw>
              </a:effectLst>
            </a:endParaRPr>
          </a:p>
        </p:txBody>
      </p:sp>
      <p:sp>
        <p:nvSpPr>
          <p:cNvPr id="135171" name="Rectangle 3"/>
          <p:cNvSpPr>
            <a:spLocks noGrp="1" noChangeArrowheads="1"/>
          </p:cNvSpPr>
          <p:nvPr>
            <p:ph idx="1"/>
          </p:nvPr>
        </p:nvSpPr>
        <p:spPr>
          <a:xfrm>
            <a:off x="395289" y="1219200"/>
            <a:ext cx="4862512" cy="5233988"/>
          </a:xfrm>
        </p:spPr>
        <p:txBody>
          <a:bodyPr lIns="90488" tIns="44450" rIns="90488" bIns="44450"/>
          <a:lstStyle/>
          <a:p>
            <a:pPr eaLnBrk="1" hangingPunct="1"/>
            <a:r>
              <a:rPr lang="en-US" sz="2000" dirty="0"/>
              <a:t>Checks and credit cards</a:t>
            </a:r>
          </a:p>
          <a:p>
            <a:pPr lvl="1"/>
            <a:r>
              <a:rPr lang="en-US" sz="1600" b="0" dirty="0"/>
              <a:t>These expenditures leave a paper trail.</a:t>
            </a:r>
          </a:p>
          <a:p>
            <a:pPr lvl="1"/>
            <a:r>
              <a:rPr lang="en-US" sz="1600" b="0" dirty="0"/>
              <a:t>Download the “</a:t>
            </a:r>
            <a:r>
              <a:rPr lang="en-US" sz="1600" b="0" dirty="0">
                <a:solidFill>
                  <a:srgbClr val="C00000"/>
                </a:solidFill>
              </a:rPr>
              <a:t>Check Writing Exercise</a:t>
            </a:r>
            <a:r>
              <a:rPr lang="en-US" sz="1600" b="0" dirty="0"/>
              <a:t>” that accompanies this presentation to learn how to correctly write a check.</a:t>
            </a:r>
          </a:p>
          <a:p>
            <a:pPr eaLnBrk="1" hangingPunct="1"/>
            <a:r>
              <a:rPr lang="en-US" sz="2000" dirty="0"/>
              <a:t>Cash</a:t>
            </a:r>
          </a:p>
          <a:p>
            <a:pPr lvl="1"/>
            <a:r>
              <a:rPr lang="en-US" sz="1600" b="0" dirty="0"/>
              <a:t>Record expenditures in a notebook</a:t>
            </a:r>
          </a:p>
          <a:p>
            <a:pPr eaLnBrk="1" hangingPunct="1"/>
            <a:r>
              <a:rPr lang="en-US" sz="2000" dirty="0"/>
              <a:t>Computer programs, i.e., Quicken, Money or spreadsheets</a:t>
            </a:r>
          </a:p>
          <a:p>
            <a:pPr lvl="1"/>
            <a:r>
              <a:rPr lang="en-US" sz="1600" b="0" dirty="0"/>
              <a:t>These are very useful, especially if tied to bank and credit card companies</a:t>
            </a:r>
          </a:p>
          <a:p>
            <a:pPr marL="285750" lvl="1">
              <a:buFont typeface="Arial" panose="020B0604020202020204" pitchFamily="34" charset="0"/>
              <a:buChar char="•"/>
            </a:pPr>
            <a:r>
              <a:rPr lang="en-US" sz="2000" b="0" dirty="0"/>
              <a:t>Generate a monthly record of spending and income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1219200"/>
            <a:ext cx="3601046" cy="3910813"/>
          </a:xfrm>
          <a:prstGeom prst="rect">
            <a:avLst/>
          </a:prstGeom>
        </p:spPr>
      </p:pic>
    </p:spTree>
    <p:extLst>
      <p:ext uri="{BB962C8B-B14F-4D97-AF65-F5344CB8AC3E}">
        <p14:creationId xmlns:p14="http://schemas.microsoft.com/office/powerpoint/2010/main" val="1978148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box(in)">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box(in)">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box(in)">
                                      <p:cBhvr>
                                        <p:cTn id="17" dur="500"/>
                                        <p:tgtEl>
                                          <p:spTgt spid="135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box(in)">
                                      <p:cBhvr>
                                        <p:cTn id="22" dur="500"/>
                                        <p:tgtEl>
                                          <p:spTgt spid="135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box(in)">
                                      <p:cBhvr>
                                        <p:cTn id="27" dur="500"/>
                                        <p:tgtEl>
                                          <p:spTgt spid="135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5171">
                                            <p:txEl>
                                              <p:pRg st="5" end="5"/>
                                            </p:txEl>
                                          </p:spTgt>
                                        </p:tgtEl>
                                        <p:attrNameLst>
                                          <p:attrName>style.visibility</p:attrName>
                                        </p:attrNameLst>
                                      </p:cBhvr>
                                      <p:to>
                                        <p:strVal val="visible"/>
                                      </p:to>
                                    </p:set>
                                    <p:animEffect transition="in" filter="box(in)">
                                      <p:cBhvr>
                                        <p:cTn id="32" dur="500"/>
                                        <p:tgtEl>
                                          <p:spTgt spid="135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5171">
                                            <p:txEl>
                                              <p:pRg st="6" end="6"/>
                                            </p:txEl>
                                          </p:spTgt>
                                        </p:tgtEl>
                                        <p:attrNameLst>
                                          <p:attrName>style.visibility</p:attrName>
                                        </p:attrNameLst>
                                      </p:cBhvr>
                                      <p:to>
                                        <p:strVal val="visible"/>
                                      </p:to>
                                    </p:set>
                                    <p:animEffect transition="in" filter="box(in)">
                                      <p:cBhvr>
                                        <p:cTn id="37" dur="500"/>
                                        <p:tgtEl>
                                          <p:spTgt spid="135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5171">
                                            <p:txEl>
                                              <p:pRg st="7" end="7"/>
                                            </p:txEl>
                                          </p:spTgt>
                                        </p:tgtEl>
                                        <p:attrNameLst>
                                          <p:attrName>style.visibility</p:attrName>
                                        </p:attrNameLst>
                                      </p:cBhvr>
                                      <p:to>
                                        <p:strVal val="visible"/>
                                      </p:to>
                                    </p:set>
                                    <p:animEffect transition="in" filter="box(in)">
                                      <p:cBhvr>
                                        <p:cTn id="42" dur="500"/>
                                        <p:tgtEl>
                                          <p:spTgt spid="135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How to Write a Check</a:t>
            </a:r>
          </a:p>
        </p:txBody>
      </p:sp>
      <p:sp>
        <p:nvSpPr>
          <p:cNvPr id="3" name="Content Placeholder 2"/>
          <p:cNvSpPr>
            <a:spLocks noGrp="1"/>
          </p:cNvSpPr>
          <p:nvPr>
            <p:ph idx="1"/>
          </p:nvPr>
        </p:nvSpPr>
        <p:spPr>
          <a:xfrm>
            <a:off x="395289" y="1371600"/>
            <a:ext cx="5548312" cy="5081588"/>
          </a:xfrm>
        </p:spPr>
        <p:txBody>
          <a:bodyPr/>
          <a:lstStyle/>
          <a:p>
            <a:r>
              <a:rPr lang="en-US" sz="2000" b="1" dirty="0"/>
              <a:t>Step 1: Date the check</a:t>
            </a:r>
          </a:p>
          <a:p>
            <a:pPr lvl="1"/>
            <a:r>
              <a:rPr lang="en-US" sz="1600" b="0" dirty="0"/>
              <a:t>Write the date on the line at the top right-hand corner. This step is important so the bank and/or person you are giving the check to knows when you wrote it.</a:t>
            </a:r>
          </a:p>
          <a:p>
            <a:pPr lvl="1"/>
            <a:endParaRPr lang="en-US" sz="1600" b="0" dirty="0"/>
          </a:p>
          <a:p>
            <a:pPr lvl="1"/>
            <a:endParaRPr lang="en-US" sz="1600" b="0" dirty="0"/>
          </a:p>
          <a:p>
            <a:pPr lvl="1"/>
            <a:endParaRPr lang="en-US" sz="1600" b="0" dirty="0"/>
          </a:p>
          <a:p>
            <a:r>
              <a:rPr lang="en-US" sz="2000" b="1" dirty="0"/>
              <a:t>Step 2: Who is this check for?</a:t>
            </a:r>
          </a:p>
          <a:p>
            <a:pPr lvl="1"/>
            <a:r>
              <a:rPr lang="en-US" sz="1600" b="0" dirty="0"/>
              <a:t>The next line on the check, “Pay to the order of,” is where you write the name of the person or company you want to pay. You can also just write the word “cash” if you don’t know the person or organization’s exact name. Be aware, though, that this can be risky if the check ever gets lost or stolen. Anybody can cash or deposit a check made out to “cash."</a:t>
            </a:r>
          </a:p>
        </p:txBody>
      </p:sp>
      <p:pic>
        <p:nvPicPr>
          <p:cNvPr id="6" name="Picture 5"/>
          <p:cNvPicPr>
            <a:picLocks noChangeAspect="1"/>
          </p:cNvPicPr>
          <p:nvPr/>
        </p:nvPicPr>
        <p:blipFill>
          <a:blip r:embed="rId2"/>
          <a:stretch>
            <a:fillRect/>
          </a:stretch>
        </p:blipFill>
        <p:spPr>
          <a:xfrm>
            <a:off x="6112379" y="995585"/>
            <a:ext cx="2762250" cy="2647950"/>
          </a:xfrm>
          <a:prstGeom prst="rect">
            <a:avLst/>
          </a:prstGeom>
        </p:spPr>
      </p:pic>
      <p:pic>
        <p:nvPicPr>
          <p:cNvPr id="7" name="Picture 6"/>
          <p:cNvPicPr>
            <a:picLocks noChangeAspect="1"/>
          </p:cNvPicPr>
          <p:nvPr/>
        </p:nvPicPr>
        <p:blipFill>
          <a:blip r:embed="rId3"/>
          <a:stretch>
            <a:fillRect/>
          </a:stretch>
        </p:blipFill>
        <p:spPr>
          <a:xfrm>
            <a:off x="6112379" y="3638550"/>
            <a:ext cx="2762250" cy="2647950"/>
          </a:xfrm>
          <a:prstGeom prst="rect">
            <a:avLst/>
          </a:prstGeom>
        </p:spPr>
      </p:pic>
    </p:spTree>
    <p:extLst>
      <p:ext uri="{BB962C8B-B14F-4D97-AF65-F5344CB8AC3E}">
        <p14:creationId xmlns:p14="http://schemas.microsoft.com/office/powerpoint/2010/main" val="76541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How to Write a Check</a:t>
            </a:r>
          </a:p>
        </p:txBody>
      </p:sp>
      <p:sp>
        <p:nvSpPr>
          <p:cNvPr id="3" name="Content Placeholder 2"/>
          <p:cNvSpPr>
            <a:spLocks noGrp="1"/>
          </p:cNvSpPr>
          <p:nvPr>
            <p:ph idx="1"/>
          </p:nvPr>
        </p:nvSpPr>
        <p:spPr>
          <a:xfrm>
            <a:off x="395289" y="1371600"/>
            <a:ext cx="5548312" cy="5081588"/>
          </a:xfrm>
        </p:spPr>
        <p:txBody>
          <a:bodyPr/>
          <a:lstStyle/>
          <a:p>
            <a:r>
              <a:rPr lang="en-US" sz="2000" b="1" dirty="0"/>
              <a:t>Step 3: Write the payment amount in numbers</a:t>
            </a:r>
          </a:p>
          <a:p>
            <a:pPr lvl="1"/>
            <a:r>
              <a:rPr lang="en-US" sz="1600" b="0" dirty="0"/>
              <a:t>There are two spots on a check where you write the amount you are paying. First, you’ll need to write the dollar amount numerically (for example $130.45) in the small box on the right. Be sure to write this clearly so the ATM and/or bank can accurately subtract this amount from your account.</a:t>
            </a:r>
          </a:p>
          <a:p>
            <a:pPr lvl="1"/>
            <a:endParaRPr lang="en-US" sz="1600" b="0" dirty="0"/>
          </a:p>
          <a:p>
            <a:pPr marL="457200" lvl="1" indent="0">
              <a:buNone/>
            </a:pPr>
            <a:endParaRPr lang="en-US" sz="1600" b="0" dirty="0"/>
          </a:p>
          <a:p>
            <a:endParaRPr lang="en-US" sz="2000" dirty="0"/>
          </a:p>
        </p:txBody>
      </p:sp>
      <p:pic>
        <p:nvPicPr>
          <p:cNvPr id="4" name="Picture 3"/>
          <p:cNvPicPr>
            <a:picLocks noChangeAspect="1"/>
          </p:cNvPicPr>
          <p:nvPr/>
        </p:nvPicPr>
        <p:blipFill>
          <a:blip r:embed="rId2"/>
          <a:stretch>
            <a:fillRect/>
          </a:stretch>
        </p:blipFill>
        <p:spPr>
          <a:xfrm>
            <a:off x="6112379" y="1018530"/>
            <a:ext cx="2762250" cy="2647950"/>
          </a:xfrm>
          <a:prstGeom prst="rect">
            <a:avLst/>
          </a:prstGeom>
        </p:spPr>
      </p:pic>
    </p:spTree>
    <p:extLst>
      <p:ext uri="{BB962C8B-B14F-4D97-AF65-F5344CB8AC3E}">
        <p14:creationId xmlns:p14="http://schemas.microsoft.com/office/powerpoint/2010/main" val="1988835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How to Write a Check</a:t>
            </a:r>
          </a:p>
        </p:txBody>
      </p:sp>
      <p:sp>
        <p:nvSpPr>
          <p:cNvPr id="3" name="Content Placeholder 2"/>
          <p:cNvSpPr>
            <a:spLocks noGrp="1"/>
          </p:cNvSpPr>
          <p:nvPr>
            <p:ph idx="1"/>
          </p:nvPr>
        </p:nvSpPr>
        <p:spPr>
          <a:xfrm>
            <a:off x="395289" y="1371600"/>
            <a:ext cx="5548312" cy="5081588"/>
          </a:xfrm>
        </p:spPr>
        <p:txBody>
          <a:bodyPr/>
          <a:lstStyle/>
          <a:p>
            <a:r>
              <a:rPr lang="en-US" sz="2000" b="1" dirty="0"/>
              <a:t>Step 4: Write the payment amount in words</a:t>
            </a:r>
          </a:p>
          <a:p>
            <a:pPr lvl="1"/>
            <a:r>
              <a:rPr lang="en-US" sz="1600" b="0" dirty="0"/>
              <a:t>On the line below “Pay to the order of,” write out the dollar amount in words to match the numerical dollar amount you wrote in the box. For example, if you are paying $130.45, you will write “one hundred thirty and 45/100.” To write a check with cents, be sure to put the cents amount over 100. If the dollar amount is a round number, still include “and 00/100” for additional clarity. Writing the dollar amount in words is important for a bank to process a check as it confirms the correct payment total.</a:t>
            </a:r>
          </a:p>
          <a:p>
            <a:pPr lvl="1"/>
            <a:r>
              <a:rPr lang="en-US" sz="1600" b="0" dirty="0"/>
              <a:t>Remember to draw a line after the written-out amount of the check to fill out that space. This helps prevent someone from altering the amount of the check after you've written it. </a:t>
            </a:r>
          </a:p>
          <a:p>
            <a:endParaRPr lang="en-US" sz="2000" dirty="0"/>
          </a:p>
        </p:txBody>
      </p:sp>
      <p:pic>
        <p:nvPicPr>
          <p:cNvPr id="6" name="Picture 5"/>
          <p:cNvPicPr>
            <a:picLocks noChangeAspect="1"/>
          </p:cNvPicPr>
          <p:nvPr/>
        </p:nvPicPr>
        <p:blipFill>
          <a:blip r:embed="rId2"/>
          <a:stretch>
            <a:fillRect/>
          </a:stretch>
        </p:blipFill>
        <p:spPr>
          <a:xfrm>
            <a:off x="6172200" y="1524000"/>
            <a:ext cx="2762250" cy="2647950"/>
          </a:xfrm>
          <a:prstGeom prst="rect">
            <a:avLst/>
          </a:prstGeom>
        </p:spPr>
      </p:pic>
    </p:spTree>
    <p:extLst>
      <p:ext uri="{BB962C8B-B14F-4D97-AF65-F5344CB8AC3E}">
        <p14:creationId xmlns:p14="http://schemas.microsoft.com/office/powerpoint/2010/main" val="1117744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How to Write a Check</a:t>
            </a:r>
          </a:p>
        </p:txBody>
      </p:sp>
      <p:sp>
        <p:nvSpPr>
          <p:cNvPr id="3" name="Content Placeholder 2"/>
          <p:cNvSpPr>
            <a:spLocks noGrp="1"/>
          </p:cNvSpPr>
          <p:nvPr>
            <p:ph idx="1"/>
          </p:nvPr>
        </p:nvSpPr>
        <p:spPr>
          <a:xfrm>
            <a:off x="395289" y="1371600"/>
            <a:ext cx="5548312" cy="5081588"/>
          </a:xfrm>
        </p:spPr>
        <p:txBody>
          <a:bodyPr/>
          <a:lstStyle/>
          <a:p>
            <a:r>
              <a:rPr lang="en-US" sz="2000" b="1" dirty="0"/>
              <a:t>Step 5: Write a memo</a:t>
            </a:r>
          </a:p>
          <a:p>
            <a:pPr lvl="1"/>
            <a:r>
              <a:rPr lang="en-US" sz="1600" b="0" dirty="0"/>
              <a:t>Filling out the line that says “Memo” is optional, but helpful for knowing why you wrote the check. If you are paying a check for a monthly electric bill or rent, you can write “Electric Bill” or “Monthly Rent” in the memo area. Often when you are paying a bill, the company will ask you to write your account number on the check in the memo area.</a:t>
            </a:r>
          </a:p>
          <a:p>
            <a:pPr lvl="1"/>
            <a:endParaRPr lang="en-US" sz="1600" b="0" dirty="0"/>
          </a:p>
          <a:p>
            <a:r>
              <a:rPr lang="en-US" sz="2000" b="1" dirty="0"/>
              <a:t>Step 6: Sign the check</a:t>
            </a:r>
          </a:p>
          <a:p>
            <a:pPr lvl="1"/>
            <a:r>
              <a:rPr lang="en-US" sz="1600" b="0" dirty="0"/>
              <a:t>Sign your name on the line at the bottom right-hand corner using the signature you used when you opened the checking account. This shows the bank that you agree that you are paying the stated amount and to the correct payee.</a:t>
            </a:r>
          </a:p>
        </p:txBody>
      </p:sp>
      <p:pic>
        <p:nvPicPr>
          <p:cNvPr id="4" name="Picture 3"/>
          <p:cNvPicPr>
            <a:picLocks noChangeAspect="1"/>
          </p:cNvPicPr>
          <p:nvPr/>
        </p:nvPicPr>
        <p:blipFill>
          <a:blip r:embed="rId2"/>
          <a:stretch>
            <a:fillRect/>
          </a:stretch>
        </p:blipFill>
        <p:spPr>
          <a:xfrm>
            <a:off x="6112379" y="990600"/>
            <a:ext cx="2762250" cy="2647950"/>
          </a:xfrm>
          <a:prstGeom prst="rect">
            <a:avLst/>
          </a:prstGeom>
        </p:spPr>
      </p:pic>
      <p:pic>
        <p:nvPicPr>
          <p:cNvPr id="5" name="Picture 4"/>
          <p:cNvPicPr>
            <a:picLocks noChangeAspect="1"/>
          </p:cNvPicPr>
          <p:nvPr/>
        </p:nvPicPr>
        <p:blipFill>
          <a:blip r:embed="rId3"/>
          <a:stretch>
            <a:fillRect/>
          </a:stretch>
        </p:blipFill>
        <p:spPr>
          <a:xfrm>
            <a:off x="6112379" y="3638550"/>
            <a:ext cx="2762250" cy="2647950"/>
          </a:xfrm>
          <a:prstGeom prst="rect">
            <a:avLst/>
          </a:prstGeom>
        </p:spPr>
      </p:pic>
    </p:spTree>
    <p:extLst>
      <p:ext uri="{BB962C8B-B14F-4D97-AF65-F5344CB8AC3E}">
        <p14:creationId xmlns:p14="http://schemas.microsoft.com/office/powerpoint/2010/main" val="2526480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2"/>
            </a:pPr>
            <a:r>
              <a:rPr lang="en-US" sz="2000" dirty="0"/>
              <a:t>Do the following: </a:t>
            </a:r>
          </a:p>
          <a:p>
            <a:pPr lvl="1">
              <a:buFont typeface="+mj-lt"/>
              <a:buAutoNum type="alphaLcPeriod"/>
            </a:pPr>
            <a:r>
              <a:rPr lang="en-US" sz="1600" b="0" dirty="0"/>
              <a:t>Prepare a budget reflecting your expected income (allowance, gifts, wages), expenses, and savings for a period of 13 consecutive weeks.</a:t>
            </a:r>
          </a:p>
          <a:p>
            <a:pPr lvl="1">
              <a:buFont typeface="+mj-lt"/>
              <a:buAutoNum type="alphaLcPeriod"/>
            </a:pPr>
            <a:r>
              <a:rPr lang="en-US" sz="1600" b="0" dirty="0"/>
              <a:t>Compare expected income with expected expenses.</a:t>
            </a:r>
          </a:p>
          <a:p>
            <a:pPr lvl="2">
              <a:buFont typeface="+mj-lt"/>
              <a:buAutoNum type="arabicPeriod"/>
            </a:pPr>
            <a:r>
              <a:rPr lang="en-US" sz="1600" dirty="0"/>
              <a:t>If expenses exceed budget income, determine steps to balance your budget.</a:t>
            </a:r>
          </a:p>
          <a:p>
            <a:pPr lvl="2">
              <a:buFont typeface="+mj-lt"/>
              <a:buAutoNum type="arabicPeriod"/>
            </a:pPr>
            <a:r>
              <a:rPr lang="en-US" sz="1600" dirty="0"/>
              <a:t>If income exceeds budget expenses, state how you would use the excess money (new goal, savings).</a:t>
            </a:r>
          </a:p>
          <a:p>
            <a:pPr lvl="1">
              <a:buFont typeface="+mj-lt"/>
              <a:buAutoNum type="alphaLcPeriod"/>
            </a:pPr>
            <a:r>
              <a:rPr lang="en-US" sz="1600" b="0" dirty="0"/>
              <a:t>Track and record your actual income, expenses, and savings for 13 consecutive weeks (the same 13-week period for which you budgeted). (You may use the forms provided in this pamphlet, devise your own, or use a computer-generated version.) When complete, present the records showing the results to your merit badge counselor.</a:t>
            </a:r>
          </a:p>
          <a:p>
            <a:pPr lvl="1">
              <a:buFont typeface="+mj-lt"/>
              <a:buAutoNum type="alphaLcPeriod"/>
            </a:pPr>
            <a:r>
              <a:rPr lang="en-US" sz="1600" b="0" dirty="0"/>
              <a:t>Compare your budget with your actual income and expenses to understand when your budget worked and when it did not work. With your merit badge counselor, discuss what you might do differently the next time.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31529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Preparing a Budget</a:t>
            </a:r>
          </a:p>
        </p:txBody>
      </p:sp>
      <p:sp>
        <p:nvSpPr>
          <p:cNvPr id="3" name="Content Placeholder 2"/>
          <p:cNvSpPr>
            <a:spLocks noGrp="1"/>
          </p:cNvSpPr>
          <p:nvPr>
            <p:ph idx="1"/>
          </p:nvPr>
        </p:nvSpPr>
        <p:spPr>
          <a:xfrm>
            <a:off x="395288" y="1371600"/>
            <a:ext cx="4557712" cy="5081588"/>
          </a:xfrm>
        </p:spPr>
        <p:txBody>
          <a:bodyPr/>
          <a:lstStyle/>
          <a:p>
            <a:r>
              <a:rPr lang="en-US" sz="2000" dirty="0"/>
              <a:t>Download the “</a:t>
            </a:r>
            <a:r>
              <a:rPr lang="en-US" sz="2000" dirty="0">
                <a:solidFill>
                  <a:srgbClr val="C00000"/>
                </a:solidFill>
              </a:rPr>
              <a:t>Budget Preparation Exercise</a:t>
            </a:r>
            <a:r>
              <a:rPr lang="en-US" sz="2000" dirty="0"/>
              <a:t>” that accompanies this presentation to help you with the completion of Requirement 2.</a:t>
            </a:r>
          </a:p>
          <a:p>
            <a:pPr>
              <a:lnSpc>
                <a:spcPct val="90000"/>
              </a:lnSpc>
            </a:pPr>
            <a:r>
              <a:rPr lang="en-US" sz="2000" dirty="0"/>
              <a:t>Prepare a personal budget for 3 months.</a:t>
            </a:r>
          </a:p>
          <a:p>
            <a:pPr>
              <a:lnSpc>
                <a:spcPct val="90000"/>
              </a:lnSpc>
            </a:pPr>
            <a:r>
              <a:rPr lang="en-US" sz="2000" dirty="0"/>
              <a:t>Put money into savings (Pay Yourself First) before spending it on anything else.</a:t>
            </a:r>
          </a:p>
          <a:p>
            <a:pPr>
              <a:lnSpc>
                <a:spcPct val="90000"/>
              </a:lnSpc>
            </a:pPr>
            <a:r>
              <a:rPr lang="en-US" sz="2000" dirty="0"/>
              <a:t>Keep track of everything you buy.</a:t>
            </a:r>
          </a:p>
          <a:p>
            <a:pPr>
              <a:lnSpc>
                <a:spcPct val="90000"/>
              </a:lnSpc>
            </a:pPr>
            <a:r>
              <a:rPr lang="en-US" sz="2000" dirty="0"/>
              <a:t>Balance your income (money you receive) with your savings and expenses (things you spend money on).</a:t>
            </a:r>
          </a:p>
          <a:p>
            <a:endParaRPr lang="en-US" sz="2000" dirty="0"/>
          </a:p>
        </p:txBody>
      </p:sp>
      <p:pic>
        <p:nvPicPr>
          <p:cNvPr id="4" name="Picture 3006"/>
          <p:cNvPicPr>
            <a:picLocks noChangeAspect="1" noChangeArrowheads="1"/>
          </p:cNvPicPr>
          <p:nvPr/>
        </p:nvPicPr>
        <p:blipFill>
          <a:blip r:embed="rId2" cstate="print"/>
          <a:srcRect/>
          <a:stretch>
            <a:fillRect/>
          </a:stretch>
        </p:blipFill>
        <p:spPr bwMode="auto">
          <a:xfrm>
            <a:off x="5105399" y="1447800"/>
            <a:ext cx="3835755" cy="2209800"/>
          </a:xfrm>
          <a:prstGeom prst="rect">
            <a:avLst/>
          </a:prstGeom>
          <a:noFill/>
          <a:ln w="9525">
            <a:noFill/>
            <a:miter lim="800000"/>
            <a:headEnd/>
            <a:tailEnd/>
          </a:ln>
        </p:spPr>
      </p:pic>
    </p:spTree>
    <p:extLst>
      <p:ext uri="{BB962C8B-B14F-4D97-AF65-F5344CB8AC3E}">
        <p14:creationId xmlns:p14="http://schemas.microsoft.com/office/powerpoint/2010/main" val="2916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09600" y="611188"/>
            <a:ext cx="6121400" cy="508000"/>
          </a:xfrm>
        </p:spPr>
        <p:txBody>
          <a:bodyPr/>
          <a:lstStyle/>
          <a:p>
            <a:pPr eaLnBrk="1" hangingPunct="1"/>
            <a:r>
              <a:rPr lang="en-US" b="0" dirty="0">
                <a:effectLst>
                  <a:outerShdw blurRad="38100" dist="38100" dir="2700000" algn="tl">
                    <a:srgbClr val="000000">
                      <a:alpha val="43137"/>
                    </a:srgbClr>
                  </a:outerShdw>
                </a:effectLst>
              </a:rPr>
              <a:t>Report to Your Counselor</a:t>
            </a:r>
          </a:p>
        </p:txBody>
      </p:sp>
      <p:sp>
        <p:nvSpPr>
          <p:cNvPr id="2" name="Content Placeholder 1"/>
          <p:cNvSpPr>
            <a:spLocks noGrp="1"/>
          </p:cNvSpPr>
          <p:nvPr>
            <p:ph idx="1"/>
          </p:nvPr>
        </p:nvSpPr>
        <p:spPr>
          <a:xfrm>
            <a:off x="395288" y="1219200"/>
            <a:ext cx="4037131" cy="5233988"/>
          </a:xfrm>
        </p:spPr>
        <p:txBody>
          <a:bodyPr/>
          <a:lstStyle/>
          <a:p>
            <a:r>
              <a:rPr lang="en-US" sz="2000" dirty="0">
                <a:latin typeface="Times New Roman" pitchFamily="18" charset="0"/>
              </a:rPr>
              <a:t>After the 3 months, share your budget with your counselor.</a:t>
            </a:r>
          </a:p>
          <a:p>
            <a:r>
              <a:rPr lang="en-US" sz="2000" dirty="0">
                <a:latin typeface="Times New Roman" pitchFamily="18" charset="0"/>
              </a:rPr>
              <a:t>Explain how you determined how much you saved, what you spent money on, and what was left over.</a:t>
            </a:r>
          </a:p>
          <a:p>
            <a:r>
              <a:rPr lang="en-US" sz="2000" dirty="0">
                <a:latin typeface="Times New Roman" pitchFamily="18" charset="0"/>
              </a:rPr>
              <a:t>Did you spend more or less than you budgeted?</a:t>
            </a:r>
          </a:p>
          <a:p>
            <a:r>
              <a:rPr lang="en-US" sz="2000" dirty="0">
                <a:latin typeface="Times New Roman" pitchFamily="18" charset="0"/>
              </a:rPr>
              <a:t>Did your purchasing habits change? If so, how?</a:t>
            </a:r>
          </a:p>
          <a:p>
            <a:endParaRPr lang="en-US" dirty="0"/>
          </a:p>
        </p:txBody>
      </p:sp>
      <p:pic>
        <p:nvPicPr>
          <p:cNvPr id="5" name="Picture 4"/>
          <p:cNvPicPr>
            <a:picLocks noChangeAspect="1"/>
          </p:cNvPicPr>
          <p:nvPr/>
        </p:nvPicPr>
        <p:blipFill>
          <a:blip r:embed="rId2"/>
          <a:stretch>
            <a:fillRect/>
          </a:stretch>
        </p:blipFill>
        <p:spPr>
          <a:xfrm>
            <a:off x="4432419" y="1219200"/>
            <a:ext cx="4343400" cy="2895600"/>
          </a:xfrm>
          <a:prstGeom prst="rect">
            <a:avLst/>
          </a:prstGeom>
        </p:spPr>
      </p:pic>
    </p:spTree>
    <p:extLst>
      <p:ext uri="{BB962C8B-B14F-4D97-AF65-F5344CB8AC3E}">
        <p14:creationId xmlns:p14="http://schemas.microsoft.com/office/powerpoint/2010/main" val="124324461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3</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Discuss with your merit badge counselor FIVE of the following concepts:</a:t>
            </a:r>
          </a:p>
          <a:p>
            <a:pPr lvl="1">
              <a:buFont typeface="+mj-lt"/>
              <a:buAutoNum type="alphaLcPeriod"/>
            </a:pPr>
            <a:r>
              <a:rPr lang="en-US" sz="1600" b="0" dirty="0"/>
              <a:t>The emotions you feel when you receive money.</a:t>
            </a:r>
          </a:p>
          <a:p>
            <a:pPr lvl="1">
              <a:buFont typeface="+mj-lt"/>
              <a:buAutoNum type="alphaLcPeriod"/>
            </a:pPr>
            <a:r>
              <a:rPr lang="en-US" sz="1600" b="0" dirty="0"/>
              <a:t>Your understanding of how the amount of money you have with you affects your spending habits.</a:t>
            </a:r>
          </a:p>
          <a:p>
            <a:pPr lvl="1">
              <a:buFont typeface="+mj-lt"/>
              <a:buAutoNum type="alphaLcPeriod"/>
            </a:pPr>
            <a:r>
              <a:rPr lang="en-US" sz="1600" b="0" dirty="0"/>
              <a:t>Your thoughts when you buy something new and your thoughts about the same item three months later. Explain the concept of buyer's remorse.</a:t>
            </a:r>
          </a:p>
          <a:p>
            <a:pPr lvl="1">
              <a:buFont typeface="+mj-lt"/>
              <a:buAutoNum type="alphaLcPeriod"/>
            </a:pPr>
            <a:r>
              <a:rPr lang="en-US" sz="1600" b="0" dirty="0"/>
              <a:t>How hunger affects you when shopping for food items (snacks, groceries).</a:t>
            </a:r>
          </a:p>
          <a:p>
            <a:pPr lvl="1">
              <a:buFont typeface="+mj-lt"/>
              <a:buAutoNum type="alphaLcPeriod"/>
            </a:pPr>
            <a:r>
              <a:rPr lang="en-US" sz="1600" b="0" dirty="0"/>
              <a:t>Your experience of an item you have purchased after seeing or hearing advertisements for it. Did the item work as well as advertised?</a:t>
            </a:r>
          </a:p>
          <a:p>
            <a:pPr lvl="1">
              <a:buFont typeface="+mj-lt"/>
              <a:buAutoNum type="alphaLcPeriod"/>
            </a:pPr>
            <a:r>
              <a:rPr lang="en-US" sz="1600" b="0" dirty="0"/>
              <a:t>Your understanding of what happens when you put money into a savings account.</a:t>
            </a:r>
          </a:p>
          <a:p>
            <a:pPr lvl="1">
              <a:buFont typeface="+mj-lt"/>
              <a:buAutoNum type="alphaLcPeriod"/>
            </a:pPr>
            <a:r>
              <a:rPr lang="en-US" sz="1600" b="0" dirty="0"/>
              <a:t>Charitable giving. Explain its purpose and your thoughts about it.</a:t>
            </a:r>
          </a:p>
          <a:p>
            <a:pPr lvl="1">
              <a:buFont typeface="+mj-lt"/>
              <a:buAutoNum type="alphaLcPeriod"/>
            </a:pPr>
            <a:r>
              <a:rPr lang="en-US" sz="1600" b="0" dirty="0"/>
              <a:t>What you can do to better manage your money.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extLst>
      <p:ext uri="{BB962C8B-B14F-4D97-AF65-F5344CB8AC3E}">
        <p14:creationId xmlns:p14="http://schemas.microsoft.com/office/powerpoint/2010/main" val="1414427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508000"/>
          </a:xfrm>
        </p:spPr>
        <p:txBody>
          <a:bodyPr/>
          <a:lstStyle/>
          <a:p>
            <a:r>
              <a:rPr lang="en-US" sz="2800" b="0" dirty="0">
                <a:effectLst>
                  <a:outerShdw blurRad="38100" dist="38100" dir="2700000" algn="tl">
                    <a:srgbClr val="000000">
                      <a:alpha val="43137"/>
                    </a:srgbClr>
                  </a:outerShdw>
                </a:effectLst>
              </a:rPr>
              <a:t>Emotions You Feel when You Receive Money</a:t>
            </a:r>
          </a:p>
        </p:txBody>
      </p:sp>
      <p:sp>
        <p:nvSpPr>
          <p:cNvPr id="17412" name="Rectangle 3"/>
          <p:cNvSpPr>
            <a:spLocks noGrp="1" noChangeArrowheads="1"/>
          </p:cNvSpPr>
          <p:nvPr>
            <p:ph idx="1"/>
          </p:nvPr>
        </p:nvSpPr>
        <p:spPr>
          <a:xfrm>
            <a:off x="395288" y="1447800"/>
            <a:ext cx="4405312" cy="5005388"/>
          </a:xfrm>
        </p:spPr>
        <p:txBody>
          <a:bodyPr/>
          <a:lstStyle/>
          <a:p>
            <a:pPr marL="342900" lvl="1" indent="-342900">
              <a:buFont typeface="Arial" panose="020B0604020202020204" pitchFamily="34" charset="0"/>
              <a:buChar char="•"/>
            </a:pPr>
            <a:r>
              <a:rPr lang="en-US" sz="2000" b="0" dirty="0"/>
              <a:t>When receiving money, you’ll likely feel a rush of joy and excitement in anticipation of what that money can buy for you.</a:t>
            </a:r>
          </a:p>
          <a:p>
            <a:pPr marL="742950" lvl="2" indent="-342900">
              <a:buFont typeface="Arial" panose="020B0604020202020204" pitchFamily="34" charset="0"/>
              <a:buChar char="‒"/>
            </a:pPr>
            <a:r>
              <a:rPr lang="en-US" sz="1600" dirty="0"/>
              <a:t>Large amounts of money can make people act irrationally and take on unnecessary risks. </a:t>
            </a:r>
            <a:endParaRPr lang="en-US" sz="1600" b="0" dirty="0"/>
          </a:p>
          <a:p>
            <a:pPr marL="342900" lvl="1" indent="-342900">
              <a:buFont typeface="Arial" panose="020B0604020202020204" pitchFamily="34" charset="0"/>
              <a:buChar char="•"/>
            </a:pPr>
            <a:r>
              <a:rPr lang="en-US" sz="2000" b="0" dirty="0"/>
              <a:t>Having extra money on hand can lead to impulse buying.</a:t>
            </a:r>
          </a:p>
          <a:p>
            <a:pPr marL="742950" lvl="2" indent="-342900">
              <a:buFont typeface="Arial" panose="020B0604020202020204" pitchFamily="34" charset="0"/>
              <a:buChar char="‒"/>
            </a:pPr>
            <a:r>
              <a:rPr lang="en-US" sz="1600" dirty="0"/>
              <a:t>Purchasing something without planning to do so beforehand. </a:t>
            </a:r>
          </a:p>
          <a:p>
            <a:r>
              <a:rPr lang="en-US" sz="2000" dirty="0"/>
              <a:t>Too many impulse purchases can eat away at your monthly budget, leaving you struggling to pay your regular bills. </a:t>
            </a:r>
          </a:p>
          <a:p>
            <a:pPr marL="342900" lvl="1" indent="-342900">
              <a:buFont typeface="Arial" panose="020B0604020202020204" pitchFamily="34" charset="0"/>
              <a:buChar char="•"/>
            </a:pPr>
            <a:endParaRPr lang="en-US" sz="2000" b="0" dirty="0"/>
          </a:p>
        </p:txBody>
      </p:sp>
      <p:pic>
        <p:nvPicPr>
          <p:cNvPr id="4" name="Picture 3"/>
          <p:cNvPicPr>
            <a:picLocks noChangeAspect="1"/>
          </p:cNvPicPr>
          <p:nvPr/>
        </p:nvPicPr>
        <p:blipFill rotWithShape="1">
          <a:blip r:embed="rId2"/>
          <a:srcRect l="28923" r="3103"/>
          <a:stretch/>
        </p:blipFill>
        <p:spPr>
          <a:xfrm>
            <a:off x="4871815" y="1524000"/>
            <a:ext cx="3962400" cy="3886200"/>
          </a:xfrm>
          <a:prstGeom prst="rect">
            <a:avLst/>
          </a:prstGeom>
        </p:spPr>
      </p:pic>
    </p:spTree>
    <p:extLst>
      <p:ext uri="{BB962C8B-B14F-4D97-AF65-F5344CB8AC3E}">
        <p14:creationId xmlns:p14="http://schemas.microsoft.com/office/powerpoint/2010/main" val="1250827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508000"/>
          </a:xfrm>
        </p:spPr>
        <p:txBody>
          <a:bodyPr/>
          <a:lstStyle/>
          <a:p>
            <a:r>
              <a:rPr lang="en-US" sz="2800" b="0" dirty="0">
                <a:effectLst>
                  <a:outerShdw blurRad="38100" dist="38100" dir="2700000" algn="tl">
                    <a:srgbClr val="000000">
                      <a:alpha val="43137"/>
                    </a:srgbClr>
                  </a:outerShdw>
                </a:effectLst>
              </a:rPr>
              <a:t>5 Ways to Limit Impulse Buying</a:t>
            </a:r>
          </a:p>
        </p:txBody>
      </p:sp>
      <p:sp>
        <p:nvSpPr>
          <p:cNvPr id="17412" name="Rectangle 3"/>
          <p:cNvSpPr>
            <a:spLocks noGrp="1" noChangeArrowheads="1"/>
          </p:cNvSpPr>
          <p:nvPr>
            <p:ph idx="1"/>
          </p:nvPr>
        </p:nvSpPr>
        <p:spPr>
          <a:xfrm>
            <a:off x="395288" y="1295400"/>
            <a:ext cx="8443912" cy="5157788"/>
          </a:xfrm>
        </p:spPr>
        <p:txBody>
          <a:bodyPr/>
          <a:lstStyle/>
          <a:p>
            <a:pPr marL="342900" lvl="1" indent="-342900">
              <a:buFont typeface="+mj-lt"/>
              <a:buAutoNum type="arabicPeriod"/>
            </a:pPr>
            <a:r>
              <a:rPr lang="en-US" sz="1600" b="1" dirty="0"/>
              <a:t>Stick to a list </a:t>
            </a:r>
            <a:r>
              <a:rPr lang="en-US" sz="1600" b="0" dirty="0"/>
              <a:t>- A shopping list will help you be more intentional and less impulsive. If it’s not on your list, it doesn't mean you can’t buy it tomorrow; it just means you shouldn’t buy it today.</a:t>
            </a:r>
          </a:p>
          <a:p>
            <a:pPr marL="342900" lvl="1" indent="-342900">
              <a:buFont typeface="+mj-lt"/>
              <a:buAutoNum type="arabicPeriod"/>
            </a:pPr>
            <a:r>
              <a:rPr lang="en-US" sz="1600" b="1" dirty="0"/>
              <a:t>Give yourself a pause </a:t>
            </a:r>
            <a:r>
              <a:rPr lang="en-US" sz="1600" b="0" dirty="0"/>
              <a:t>– Put a pause between the urge and action. Maybe walk a lap around the parking lot before checking out or tell yourself you can buy the item tomorrow but not today. (And by tomorrow you may have cooled on the idea.)</a:t>
            </a:r>
          </a:p>
          <a:p>
            <a:pPr marL="342900" lvl="1" indent="-342900">
              <a:buFont typeface="+mj-lt"/>
              <a:buAutoNum type="arabicPeriod"/>
            </a:pPr>
            <a:r>
              <a:rPr lang="en-US" sz="1600" dirty="0"/>
              <a:t>Take the convenience out of online shopping </a:t>
            </a:r>
            <a:r>
              <a:rPr lang="en-US" sz="1600" b="0" dirty="0"/>
              <a:t>- Mobile phones make it easy to impulse buy with a couple of taps or clicks. Avoid keeping your payment information on file with retailers. That way, you have to stop and enter your information for every online shopping purchase. Take it a tiny step further and move shopping apps off your phone’s home screen.</a:t>
            </a:r>
          </a:p>
          <a:p>
            <a:pPr marL="342900" lvl="1" indent="-342900">
              <a:buFont typeface="+mj-lt"/>
              <a:buAutoNum type="arabicPeriod"/>
            </a:pPr>
            <a:r>
              <a:rPr lang="en-US" sz="1600" dirty="0"/>
              <a:t>Reflect on why you shop </a:t>
            </a:r>
            <a:r>
              <a:rPr lang="en-US" sz="1600" b="0" dirty="0"/>
              <a:t>- Consider when and why you tend to overshop. What were you feeling and experiencing the last few times you bought something impulsively? Write it down. Ideally, you can start to understand your internal and external triggers and how to manage them. Limit online shopping triggers by unsubscribing from tempting retailer emails.</a:t>
            </a:r>
          </a:p>
          <a:p>
            <a:pPr marL="342900" lvl="1" indent="-342900">
              <a:buFont typeface="+mj-lt"/>
              <a:buAutoNum type="arabicPeriod"/>
            </a:pPr>
            <a:r>
              <a:rPr lang="en-US" sz="1600" dirty="0"/>
              <a:t>Replace emotional shopping with a free activity </a:t>
            </a:r>
            <a:r>
              <a:rPr lang="en-US" sz="1600" b="0" dirty="0"/>
              <a:t>– If you realize you tend to shop when you’re sad, ask yourself what else cheers you up. For instance, rather than wandering into the mall when you're blue, perhaps you call a friend or walk in nature.</a:t>
            </a:r>
          </a:p>
          <a:p>
            <a:pPr marL="230188" lvl="1" indent="-230188"/>
            <a:endParaRPr lang="en-US" sz="1600" b="0" dirty="0"/>
          </a:p>
        </p:txBody>
      </p:sp>
    </p:spTree>
    <p:extLst>
      <p:ext uri="{BB962C8B-B14F-4D97-AF65-F5344CB8AC3E}">
        <p14:creationId xmlns:p14="http://schemas.microsoft.com/office/powerpoint/2010/main" val="912996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09600" y="609600"/>
            <a:ext cx="6121400" cy="508000"/>
          </a:xfrm>
        </p:spPr>
        <p:txBody>
          <a:bodyPr/>
          <a:lstStyle/>
          <a:p>
            <a:pPr eaLnBrk="1" hangingPunct="1"/>
            <a:r>
              <a:rPr lang="en-US" sz="3200" b="0" dirty="0">
                <a:effectLst>
                  <a:outerShdw blurRad="38100" dist="38100" dir="2700000" algn="tl">
                    <a:srgbClr val="000000">
                      <a:alpha val="43137"/>
                    </a:srgbClr>
                  </a:outerShdw>
                </a:effectLst>
              </a:rPr>
              <a:t>Buyers Remorse</a:t>
            </a:r>
          </a:p>
        </p:txBody>
      </p:sp>
      <p:sp>
        <p:nvSpPr>
          <p:cNvPr id="19460" name="Rectangle 3"/>
          <p:cNvSpPr>
            <a:spLocks noGrp="1" noChangeArrowheads="1"/>
          </p:cNvSpPr>
          <p:nvPr>
            <p:ph idx="1"/>
          </p:nvPr>
        </p:nvSpPr>
        <p:spPr>
          <a:xfrm>
            <a:off x="395288" y="1371600"/>
            <a:ext cx="5700712" cy="5081588"/>
          </a:xfrm>
        </p:spPr>
        <p:txBody>
          <a:bodyPr/>
          <a:lstStyle/>
          <a:p>
            <a:r>
              <a:rPr lang="en-US" sz="2000" dirty="0">
                <a:solidFill>
                  <a:schemeClr val="tx1">
                    <a:lumMod val="50000"/>
                  </a:schemeClr>
                </a:solidFill>
              </a:rPr>
              <a:t>Oftentimes, we buy something and are elated when first opening that new toy or gadget. </a:t>
            </a:r>
          </a:p>
          <a:p>
            <a:r>
              <a:rPr lang="en-US" sz="2000" b="0" dirty="0">
                <a:solidFill>
                  <a:schemeClr val="tx1">
                    <a:lumMod val="50000"/>
                  </a:schemeClr>
                </a:solidFill>
              </a:rPr>
              <a:t>Buyer’s remorse is when sometime later you regret that decision. </a:t>
            </a:r>
          </a:p>
          <a:p>
            <a:pPr eaLnBrk="0" hangingPunct="0">
              <a:spcBef>
                <a:spcPct val="0"/>
              </a:spcBef>
            </a:pPr>
            <a:r>
              <a:rPr lang="en-US" altLang="en-US" sz="2000" dirty="0">
                <a:solidFill>
                  <a:schemeClr val="tx1">
                    <a:lumMod val="50000"/>
                  </a:schemeClr>
                </a:solidFill>
                <a:latin typeface="Arial" panose="020B0604020202020204" pitchFamily="34" charset="0"/>
              </a:rPr>
              <a:t>How to avoid buyers remorse</a:t>
            </a:r>
          </a:p>
          <a:p>
            <a:pPr lvl="1" eaLnBrk="0" hangingPunct="0">
              <a:spcBef>
                <a:spcPct val="0"/>
              </a:spcBef>
            </a:pPr>
            <a:r>
              <a:rPr lang="en-US" altLang="en-US" sz="1600" b="0" dirty="0">
                <a:solidFill>
                  <a:schemeClr val="tx1">
                    <a:lumMod val="50000"/>
                  </a:schemeClr>
                </a:solidFill>
                <a:latin typeface="Arial" panose="020B0604020202020204" pitchFamily="34" charset="0"/>
              </a:rPr>
              <a:t>Wait at least 72 hours before making a purchase. </a:t>
            </a:r>
          </a:p>
          <a:p>
            <a:pPr lvl="2" eaLnBrk="0" hangingPunct="0">
              <a:spcBef>
                <a:spcPct val="0"/>
              </a:spcBef>
            </a:pPr>
            <a:r>
              <a:rPr lang="en-US" altLang="en-US" sz="1600" b="0" dirty="0">
                <a:solidFill>
                  <a:schemeClr val="tx1">
                    <a:lumMod val="50000"/>
                  </a:schemeClr>
                </a:solidFill>
                <a:latin typeface="Arial" panose="020B0604020202020204" pitchFamily="34" charset="0"/>
              </a:rPr>
              <a:t>If after this time, you still want the item then you are less likely to have remorse. Giving yourself a moment to think can be the difference between making an informed or a rushed decision. Be very wary of companies that create a false sense of scarcity. When you see “hurry – only 3 items left”, know that this often isn’t the case.</a:t>
            </a:r>
          </a:p>
          <a:p>
            <a:pPr lvl="1" eaLnBrk="0" hangingPunct="0">
              <a:spcBef>
                <a:spcPct val="0"/>
              </a:spcBef>
            </a:pPr>
            <a:r>
              <a:rPr lang="en-US" altLang="en-US" sz="1600" b="0" dirty="0">
                <a:solidFill>
                  <a:schemeClr val="tx1">
                    <a:lumMod val="50000"/>
                  </a:schemeClr>
                </a:solidFill>
                <a:latin typeface="Arial" panose="020B0604020202020204" pitchFamily="34" charset="0"/>
              </a:rPr>
              <a:t>Equate working hours to the price of the item. </a:t>
            </a:r>
          </a:p>
          <a:p>
            <a:pPr lvl="2" eaLnBrk="0" hangingPunct="0">
              <a:spcBef>
                <a:spcPct val="0"/>
              </a:spcBef>
            </a:pPr>
            <a:r>
              <a:rPr lang="en-US" altLang="en-US" sz="1600" b="0" dirty="0">
                <a:solidFill>
                  <a:schemeClr val="tx1">
                    <a:lumMod val="50000"/>
                  </a:schemeClr>
                </a:solidFill>
                <a:latin typeface="Arial" panose="020B0604020202020204" pitchFamily="34" charset="0"/>
              </a:rPr>
              <a:t>Calculate how many hours you would have to work to pay for the purchase. Is it still worth it? Thinking in terms of working hours helps to root your purchase in reality.</a:t>
            </a:r>
          </a:p>
        </p:txBody>
      </p:sp>
      <p:pic>
        <p:nvPicPr>
          <p:cNvPr id="4" name="Picture 3"/>
          <p:cNvPicPr>
            <a:picLocks noChangeAspect="1"/>
          </p:cNvPicPr>
          <p:nvPr/>
        </p:nvPicPr>
        <p:blipFill rotWithShape="1">
          <a:blip r:embed="rId2"/>
          <a:srcRect b="7143"/>
          <a:stretch/>
        </p:blipFill>
        <p:spPr>
          <a:xfrm>
            <a:off x="6202412" y="2133600"/>
            <a:ext cx="2901096" cy="3209723"/>
          </a:xfrm>
          <a:prstGeom prst="rect">
            <a:avLst/>
          </a:prstGeom>
        </p:spPr>
      </p:pic>
    </p:spTree>
    <p:extLst>
      <p:ext uri="{BB962C8B-B14F-4D97-AF65-F5344CB8AC3E}">
        <p14:creationId xmlns:p14="http://schemas.microsoft.com/office/powerpoint/2010/main" val="3739430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609600"/>
            <a:ext cx="7237412" cy="508000"/>
          </a:xfrm>
        </p:spPr>
        <p:txBody>
          <a:bodyPr/>
          <a:lstStyle/>
          <a:p>
            <a:r>
              <a:rPr lang="en-US" sz="3200" b="0" dirty="0">
                <a:effectLst>
                  <a:outerShdw blurRad="38100" dist="38100" dir="2700000" algn="tl">
                    <a:srgbClr val="000000">
                      <a:alpha val="43137"/>
                    </a:srgbClr>
                  </a:outerShdw>
                </a:effectLst>
              </a:rPr>
              <a:t>Shopping for Food when Hungry</a:t>
            </a:r>
          </a:p>
        </p:txBody>
      </p:sp>
      <p:sp>
        <p:nvSpPr>
          <p:cNvPr id="20484" name="Rectangle 3"/>
          <p:cNvSpPr>
            <a:spLocks noGrp="1" noChangeArrowheads="1"/>
          </p:cNvSpPr>
          <p:nvPr>
            <p:ph idx="1"/>
          </p:nvPr>
        </p:nvSpPr>
        <p:spPr>
          <a:xfrm>
            <a:off x="395288" y="1371600"/>
            <a:ext cx="4481512" cy="5081588"/>
          </a:xfrm>
        </p:spPr>
        <p:txBody>
          <a:bodyPr/>
          <a:lstStyle/>
          <a:p>
            <a:r>
              <a:rPr lang="en-US" sz="2000" dirty="0"/>
              <a:t>Going grocery shopping on an empty stomach is a bad idea.</a:t>
            </a:r>
          </a:p>
          <a:p>
            <a:r>
              <a:rPr lang="en-US" sz="2000" dirty="0"/>
              <a:t>Studies have shown that shoppers who reported being hungry spent 64 percent more money and impulsively bought more non-food items than less hungry customers. </a:t>
            </a:r>
          </a:p>
          <a:p>
            <a:pPr marL="742950" lvl="2" indent="-342900">
              <a:buFont typeface="Arial" panose="020B0604020202020204" pitchFamily="34" charset="0"/>
              <a:buChar char="‒"/>
            </a:pP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533" y="1447800"/>
            <a:ext cx="3928534" cy="2209800"/>
          </a:xfrm>
          <a:prstGeom prst="rect">
            <a:avLst/>
          </a:prstGeom>
        </p:spPr>
      </p:pic>
      <p:sp>
        <p:nvSpPr>
          <p:cNvPr id="5" name="Rectangle 3"/>
          <p:cNvSpPr txBox="1">
            <a:spLocks noChangeArrowheads="1"/>
          </p:cNvSpPr>
          <p:nvPr/>
        </p:nvSpPr>
        <p:spPr bwMode="auto">
          <a:xfrm>
            <a:off x="395288" y="3657600"/>
            <a:ext cx="8353424"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r>
              <a:rPr lang="en-US" sz="2000" b="0" kern="0" dirty="0" smtClean="0"/>
              <a:t>Additionally, unhealthy food becomes much more attractive than healthy food. </a:t>
            </a:r>
          </a:p>
          <a:p>
            <a:r>
              <a:rPr lang="en-US" sz="2000" b="0" kern="0" dirty="0" smtClean="0"/>
              <a:t>If you want to save money, avoid shopping while hungry. </a:t>
            </a:r>
          </a:p>
          <a:p>
            <a:r>
              <a:rPr lang="en-US" sz="2000" b="0" kern="0" dirty="0" smtClean="0"/>
              <a:t>Otherwise you may end up spending money on items you don't want or need.</a:t>
            </a:r>
          </a:p>
          <a:p>
            <a:pPr marL="742950" lvl="2" indent="-342900">
              <a:buFont typeface="Arial" panose="020B0604020202020204" pitchFamily="34" charset="0"/>
              <a:buChar char="‒"/>
            </a:pPr>
            <a:endParaRPr lang="en-US" sz="1600" b="0" kern="0" dirty="0"/>
          </a:p>
        </p:txBody>
      </p:sp>
    </p:spTree>
    <p:extLst>
      <p:ext uri="{BB962C8B-B14F-4D97-AF65-F5344CB8AC3E}">
        <p14:creationId xmlns:p14="http://schemas.microsoft.com/office/powerpoint/2010/main" val="1564626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Advertised Products</a:t>
            </a:r>
          </a:p>
        </p:txBody>
      </p:sp>
      <p:sp>
        <p:nvSpPr>
          <p:cNvPr id="3" name="Content Placeholder 2"/>
          <p:cNvSpPr>
            <a:spLocks noGrp="1"/>
          </p:cNvSpPr>
          <p:nvPr>
            <p:ph idx="1"/>
          </p:nvPr>
        </p:nvSpPr>
        <p:spPr>
          <a:xfrm>
            <a:off x="395288" y="1371600"/>
            <a:ext cx="7488237" cy="5081588"/>
          </a:xfrm>
        </p:spPr>
        <p:txBody>
          <a:bodyPr/>
          <a:lstStyle/>
          <a:p>
            <a:r>
              <a:rPr lang="en-US" sz="2000" dirty="0"/>
              <a:t>Advertising informs you of available products, their features and benefits, where they can be bought and at what price.</a:t>
            </a:r>
          </a:p>
          <a:p>
            <a:r>
              <a:rPr lang="en-US" sz="2000" dirty="0"/>
              <a:t>Advertising can also be misleading.</a:t>
            </a:r>
          </a:p>
          <a:p>
            <a:pPr lvl="1"/>
            <a:r>
              <a:rPr lang="en-US" sz="1600" b="0" dirty="0"/>
              <a:t>False advertising is propaganda that exists to compel a consumer to purchase based on incorrect or deceptive information. </a:t>
            </a:r>
          </a:p>
          <a:p>
            <a:pPr lvl="1"/>
            <a:r>
              <a:rPr lang="en-US" sz="1600" b="0" dirty="0"/>
              <a:t>Advertising is misleading if it left out vital information about a product or service. </a:t>
            </a:r>
          </a:p>
          <a:p>
            <a:pPr lvl="1"/>
            <a:endParaRPr lang="en-US" sz="1600" b="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581400"/>
            <a:ext cx="5336308" cy="2660093"/>
          </a:xfrm>
          <a:prstGeom prst="rect">
            <a:avLst/>
          </a:prstGeom>
        </p:spPr>
      </p:pic>
    </p:spTree>
    <p:extLst>
      <p:ext uri="{BB962C8B-B14F-4D97-AF65-F5344CB8AC3E}">
        <p14:creationId xmlns:p14="http://schemas.microsoft.com/office/powerpoint/2010/main" val="23270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sz="3600" b="0" dirty="0"/>
              <a:t>Misleading Advertisements Examples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9" y="1371600"/>
            <a:ext cx="6157912" cy="5081588"/>
          </a:xfrm>
        </p:spPr>
        <p:txBody>
          <a:bodyPr/>
          <a:lstStyle/>
          <a:p>
            <a:pPr marL="285750" lvl="1">
              <a:buFont typeface="Arial" panose="020B0604020202020204" pitchFamily="34" charset="0"/>
              <a:buChar char="•"/>
            </a:pPr>
            <a:r>
              <a:rPr lang="en-US" sz="2000" b="0" dirty="0"/>
              <a:t>Product Misrepresentation </a:t>
            </a:r>
          </a:p>
          <a:p>
            <a:pPr marL="742950" lvl="2" indent="-285750">
              <a:buFont typeface="Arial" panose="020B0604020202020204" pitchFamily="34" charset="0"/>
              <a:buChar char="‒"/>
            </a:pPr>
            <a:r>
              <a:rPr lang="en-US" sz="1600" b="0" dirty="0"/>
              <a:t>Misrepresenting one’s product usually entails it looking different or having different qualities than stated in the ad. </a:t>
            </a:r>
          </a:p>
          <a:p>
            <a:pPr marL="742950" lvl="2" indent="-285750">
              <a:buFont typeface="Arial" panose="020B0604020202020204" pitchFamily="34" charset="0"/>
              <a:buChar char="‒"/>
            </a:pPr>
            <a:r>
              <a:rPr lang="en-US" sz="1600" b="0" dirty="0"/>
              <a:t>Brands most often misrepresent things like the product’s color, size, and look. </a:t>
            </a:r>
          </a:p>
          <a:p>
            <a:pPr marL="742950" lvl="2" indent="-285750">
              <a:buFont typeface="Arial" panose="020B0604020202020204" pitchFamily="34" charset="0"/>
              <a:buChar char="‒"/>
            </a:pPr>
            <a:r>
              <a:rPr lang="en-US" sz="1600" b="0" dirty="0"/>
              <a:t>They may also misrepresent their product’s health benefits, give it false attributes (like environmentally friendly), or inconsistently compare it to their competitors.</a:t>
            </a:r>
          </a:p>
          <a:p>
            <a:pPr marL="290513" indent="-290513"/>
            <a:r>
              <a:rPr lang="en-US" sz="2000" dirty="0"/>
              <a:t>Hidden Fees</a:t>
            </a:r>
          </a:p>
          <a:p>
            <a:pPr marL="690563" lvl="1" indent="-290513"/>
            <a:r>
              <a:rPr lang="en-US" sz="1600" b="0" dirty="0"/>
              <a:t>This category includes any extra fees that aren’t stated in an advertisement (e.g., shipping </a:t>
            </a:r>
            <a:r>
              <a:rPr lang="en-US" sz="1600" b="0" dirty="0" smtClean="0"/>
              <a:t>costs, surcharges) </a:t>
            </a:r>
            <a:r>
              <a:rPr lang="en-US" sz="1600" b="0" dirty="0"/>
              <a:t>or even products with falsely inflated prices so that the sellers could advertise them as on sale.</a:t>
            </a:r>
          </a:p>
          <a:p>
            <a:pPr marL="285750" lvl="1">
              <a:buFont typeface="Arial" panose="020B0604020202020204" pitchFamily="34" charset="0"/>
              <a:buChar char="•"/>
            </a:pPr>
            <a:r>
              <a:rPr lang="en-US" sz="2000" b="0" dirty="0"/>
              <a:t>New and Improved</a:t>
            </a:r>
          </a:p>
          <a:p>
            <a:pPr marL="742950" lvl="2" indent="-285750">
              <a:buFont typeface="Arial" panose="020B0604020202020204" pitchFamily="34" charset="0"/>
              <a:buChar char="‒"/>
            </a:pPr>
            <a:r>
              <a:rPr lang="en-US" sz="1600" dirty="0"/>
              <a:t>Make sure you find out what has been improved.</a:t>
            </a:r>
          </a:p>
          <a:p>
            <a:pPr marL="742950" lvl="2" indent="-285750">
              <a:buFont typeface="Arial" panose="020B0604020202020204" pitchFamily="34" charset="0"/>
              <a:buChar char="‒"/>
            </a:pPr>
            <a:r>
              <a:rPr lang="en-US" sz="1600" b="0" dirty="0"/>
              <a:t>The improvement could be so slight that it might be better to buy the older model at a cheaper price.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2971800"/>
            <a:ext cx="2624016" cy="2590800"/>
          </a:xfrm>
          <a:prstGeom prst="rect">
            <a:avLst/>
          </a:prstGeom>
        </p:spPr>
      </p:pic>
    </p:spTree>
    <p:extLst>
      <p:ext uri="{BB962C8B-B14F-4D97-AF65-F5344CB8AC3E}">
        <p14:creationId xmlns:p14="http://schemas.microsoft.com/office/powerpoint/2010/main" val="3904148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sz="3600" b="0" dirty="0"/>
              <a:t>Misleading Advertisements Examples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9" y="1371600"/>
            <a:ext cx="4710111" cy="5058799"/>
          </a:xfrm>
        </p:spPr>
        <p:txBody>
          <a:bodyPr/>
          <a:lstStyle/>
          <a:p>
            <a:pPr marL="285750" lvl="1">
              <a:buFont typeface="Arial" panose="020B0604020202020204" pitchFamily="34" charset="0"/>
              <a:buChar char="•"/>
            </a:pPr>
            <a:r>
              <a:rPr lang="en-US" sz="2000" b="0" dirty="0"/>
              <a:t>Athlete Endorsements</a:t>
            </a:r>
          </a:p>
          <a:p>
            <a:pPr marL="742950" lvl="2" indent="-285750">
              <a:buFont typeface="Arial" panose="020B0604020202020204" pitchFamily="34" charset="0"/>
              <a:buChar char="‒"/>
            </a:pPr>
            <a:r>
              <a:rPr lang="en-US" sz="1600" b="0" dirty="0"/>
              <a:t>Does the product really deliver the benefits that advertisements claim it does.</a:t>
            </a:r>
          </a:p>
          <a:p>
            <a:pPr marL="742950" lvl="2" indent="-285750">
              <a:buFont typeface="Arial" panose="020B0604020202020204" pitchFamily="34" charset="0"/>
              <a:buChar char="‒"/>
            </a:pPr>
            <a:r>
              <a:rPr lang="en-US" sz="1600" dirty="0"/>
              <a:t>Just because a great athlete wears a certain brand of shoes does not mean that your athletic skills will improve if you wear the same brand.</a:t>
            </a:r>
            <a:r>
              <a:rPr lang="en-US" sz="1600" b="0" dirty="0"/>
              <a:t>.</a:t>
            </a:r>
          </a:p>
          <a:p>
            <a:pPr marL="290513" indent="-290513"/>
            <a:r>
              <a:rPr lang="en-US" sz="2000" dirty="0"/>
              <a:t>Bait-and-Switch</a:t>
            </a:r>
          </a:p>
          <a:p>
            <a:pPr marL="690563" lvl="1" indent="-290513"/>
            <a:r>
              <a:rPr lang="en-US" sz="1600" b="0" dirty="0"/>
              <a:t>This technique promotes a very low price on a particular item (bait), but when you try to buy it, the salesperson tries to sell you something “better” at a higher price (switch).</a:t>
            </a:r>
          </a:p>
          <a:p>
            <a:pPr marL="285750" lvl="1">
              <a:buFont typeface="Arial" panose="020B0604020202020204" pitchFamily="34" charset="0"/>
              <a:buChar char="•"/>
            </a:pPr>
            <a:endParaRPr lang="en-US" sz="1600" b="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219200"/>
            <a:ext cx="3629997" cy="5045953"/>
          </a:xfrm>
          <a:prstGeom prst="rect">
            <a:avLst/>
          </a:prstGeom>
        </p:spPr>
      </p:pic>
    </p:spTree>
    <p:extLst>
      <p:ext uri="{BB962C8B-B14F-4D97-AF65-F5344CB8AC3E}">
        <p14:creationId xmlns:p14="http://schemas.microsoft.com/office/powerpoint/2010/main" val="267543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3"/>
            </a:pPr>
            <a:r>
              <a:rPr lang="en-US" sz="2000" dirty="0"/>
              <a:t>Discuss with your merit badge counselor FIVE of the following concepts:</a:t>
            </a:r>
          </a:p>
          <a:p>
            <a:pPr lvl="1">
              <a:buFont typeface="+mj-lt"/>
              <a:buAutoNum type="alphaLcPeriod"/>
            </a:pPr>
            <a:r>
              <a:rPr lang="en-US" sz="1600" b="0" dirty="0"/>
              <a:t>The emotions you feel when you receive money.</a:t>
            </a:r>
          </a:p>
          <a:p>
            <a:pPr lvl="1">
              <a:buFont typeface="+mj-lt"/>
              <a:buAutoNum type="alphaLcPeriod"/>
            </a:pPr>
            <a:r>
              <a:rPr lang="en-US" sz="1600" b="0" dirty="0"/>
              <a:t>Your understanding of how the amount of money you have with you affects your spending habits.</a:t>
            </a:r>
          </a:p>
          <a:p>
            <a:pPr lvl="1">
              <a:buFont typeface="+mj-lt"/>
              <a:buAutoNum type="alphaLcPeriod"/>
            </a:pPr>
            <a:r>
              <a:rPr lang="en-US" sz="1600" b="0" dirty="0"/>
              <a:t>Your thoughts when you buy something new and your thoughts about the same item three months later. Explain the concept of buyer's remorse.</a:t>
            </a:r>
          </a:p>
          <a:p>
            <a:pPr lvl="1">
              <a:buFont typeface="+mj-lt"/>
              <a:buAutoNum type="alphaLcPeriod"/>
            </a:pPr>
            <a:r>
              <a:rPr lang="en-US" sz="1600" b="0" dirty="0"/>
              <a:t>How hunger affects you when shopping for food items (snacks, groceries).</a:t>
            </a:r>
          </a:p>
          <a:p>
            <a:pPr lvl="1">
              <a:buFont typeface="+mj-lt"/>
              <a:buAutoNum type="alphaLcPeriod"/>
            </a:pPr>
            <a:r>
              <a:rPr lang="en-US" sz="1600" b="0" dirty="0"/>
              <a:t>Your experience of an item you have purchased after seeing or hearing advertisements for it. Did the item work as well as advertised?</a:t>
            </a:r>
          </a:p>
          <a:p>
            <a:pPr lvl="1">
              <a:buFont typeface="+mj-lt"/>
              <a:buAutoNum type="alphaLcPeriod"/>
            </a:pPr>
            <a:r>
              <a:rPr lang="en-US" sz="1600" b="0" dirty="0"/>
              <a:t>Your understanding of what happens when you put money into a savings account.</a:t>
            </a:r>
          </a:p>
          <a:p>
            <a:pPr lvl="1">
              <a:buFont typeface="+mj-lt"/>
              <a:buAutoNum type="alphaLcPeriod"/>
            </a:pPr>
            <a:r>
              <a:rPr lang="en-US" sz="1600" b="0" dirty="0"/>
              <a:t>Charitable giving. Explain its purpose and your thoughts about it.</a:t>
            </a:r>
          </a:p>
          <a:p>
            <a:pPr lvl="1">
              <a:buFont typeface="+mj-lt"/>
              <a:buAutoNum type="alphaLcPeriod"/>
            </a:pPr>
            <a:r>
              <a:rPr lang="en-US" sz="1600" b="0" dirty="0"/>
              <a:t>What you can do to better manage your money.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709578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Savings Accounts</a:t>
            </a:r>
          </a:p>
        </p:txBody>
      </p:sp>
      <p:sp>
        <p:nvSpPr>
          <p:cNvPr id="3" name="Content Placeholder 2"/>
          <p:cNvSpPr>
            <a:spLocks noGrp="1"/>
          </p:cNvSpPr>
          <p:nvPr>
            <p:ph idx="1"/>
          </p:nvPr>
        </p:nvSpPr>
        <p:spPr>
          <a:xfrm>
            <a:off x="395289" y="1371600"/>
            <a:ext cx="6691312" cy="5081588"/>
          </a:xfrm>
        </p:spPr>
        <p:txBody>
          <a:bodyPr/>
          <a:lstStyle/>
          <a:p>
            <a:r>
              <a:rPr lang="en-US" sz="2000" b="1" dirty="0"/>
              <a:t>What is a savings account?</a:t>
            </a:r>
          </a:p>
          <a:p>
            <a:pPr lvl="1"/>
            <a:r>
              <a:rPr lang="en-US" sz="1600" b="0" dirty="0"/>
              <a:t>A savings account is a deposit account that typically earns interest, is federally insured and held at a financial institution, such as a bank or credit union. </a:t>
            </a:r>
          </a:p>
          <a:p>
            <a:pPr lvl="1"/>
            <a:r>
              <a:rPr lang="en-US" sz="1600" b="0" dirty="0"/>
              <a:t>With an interest-bearing account, the bank pays you to keep your funds deposited, with annual percentage yields on some accounts reaching over 5%. </a:t>
            </a:r>
          </a:p>
          <a:p>
            <a:pPr lvl="1"/>
            <a:r>
              <a:rPr lang="en-US" sz="1600" b="0" dirty="0"/>
              <a:t>Savings accounts are federally insured up to at least $250,000.</a:t>
            </a:r>
          </a:p>
          <a:p>
            <a:pPr lvl="1"/>
            <a:r>
              <a:rPr lang="en-US" sz="1600" b="0" dirty="0"/>
              <a:t>This means you won’t lose your money (up to at least $250,000) if the bank fails. </a:t>
            </a:r>
          </a:p>
          <a:p>
            <a:r>
              <a:rPr lang="en-US" sz="2000" b="1" dirty="0"/>
              <a:t>Why you need a savings account</a:t>
            </a:r>
          </a:p>
          <a:p>
            <a:pPr lvl="1"/>
            <a:r>
              <a:rPr lang="en-US" sz="1600" b="0" dirty="0"/>
              <a:t>Using a savings account creates some distance between everyday spending money that’s kept in your checking account and cash that's needed later, whether for an unexpected emergency, a planned vacation or any other reason. </a:t>
            </a:r>
          </a:p>
          <a:p>
            <a:pPr lvl="1"/>
            <a:r>
              <a:rPr lang="en-US" sz="1600" b="0" dirty="0"/>
              <a:t>Savings accounts also typically earn more interest than checking accounts.</a:t>
            </a:r>
          </a:p>
          <a:p>
            <a:endParaRPr lang="en-US" sz="2000" dirty="0"/>
          </a:p>
        </p:txBody>
      </p:sp>
      <p:pic>
        <p:nvPicPr>
          <p:cNvPr id="7" name="Picture 6"/>
          <p:cNvPicPr>
            <a:picLocks noChangeAspect="1"/>
          </p:cNvPicPr>
          <p:nvPr/>
        </p:nvPicPr>
        <p:blipFill rotWithShape="1">
          <a:blip r:embed="rId2"/>
          <a:srcRect l="21111" t="20000" r="21111" b="21111"/>
          <a:stretch/>
        </p:blipFill>
        <p:spPr>
          <a:xfrm>
            <a:off x="6934200" y="2438400"/>
            <a:ext cx="2093344" cy="2133600"/>
          </a:xfrm>
          <a:prstGeom prst="rect">
            <a:avLst/>
          </a:prstGeom>
        </p:spPr>
      </p:pic>
    </p:spTree>
    <p:extLst>
      <p:ext uri="{BB962C8B-B14F-4D97-AF65-F5344CB8AC3E}">
        <p14:creationId xmlns:p14="http://schemas.microsoft.com/office/powerpoint/2010/main" val="2805028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Savings Accounts</a:t>
            </a:r>
          </a:p>
        </p:txBody>
      </p:sp>
      <p:sp>
        <p:nvSpPr>
          <p:cNvPr id="3" name="Content Placeholder 2"/>
          <p:cNvSpPr>
            <a:spLocks noGrp="1"/>
          </p:cNvSpPr>
          <p:nvPr>
            <p:ph idx="1"/>
          </p:nvPr>
        </p:nvSpPr>
        <p:spPr>
          <a:xfrm>
            <a:off x="395289" y="1371600"/>
            <a:ext cx="5776912" cy="5081588"/>
          </a:xfrm>
        </p:spPr>
        <p:txBody>
          <a:bodyPr/>
          <a:lstStyle/>
          <a:p>
            <a:r>
              <a:rPr lang="en-US" sz="2000" b="1" dirty="0"/>
              <a:t>What you need to know about savings accounts</a:t>
            </a:r>
          </a:p>
          <a:p>
            <a:pPr lvl="1"/>
            <a:r>
              <a:rPr lang="en-US" sz="1600" b="0" dirty="0"/>
              <a:t>When you put money in a savings account, the funds are used by the bank to make loans to other customers and businesses. </a:t>
            </a:r>
          </a:p>
          <a:p>
            <a:pPr lvl="1"/>
            <a:r>
              <a:rPr lang="en-US" sz="1600" b="0" dirty="0"/>
              <a:t>The bank makes money from those loans, so it is able to pay you a little interest in return. </a:t>
            </a:r>
          </a:p>
          <a:p>
            <a:pPr lvl="1"/>
            <a:r>
              <a:rPr lang="en-US" sz="1600" b="0" dirty="0"/>
              <a:t>But "a little interest" is all too true for many big banks, which often offer low rates of 0.01% APY. </a:t>
            </a:r>
          </a:p>
          <a:p>
            <a:pPr lvl="1"/>
            <a:r>
              <a:rPr lang="en-US" sz="1600" b="0" dirty="0"/>
              <a:t>Additionally, inflation can chip away at the value of money you have saved over time.</a:t>
            </a:r>
          </a:p>
          <a:p>
            <a:r>
              <a:rPr lang="en-US" sz="2000" b="1" dirty="0"/>
              <a:t>How much to keep in your savings account</a:t>
            </a:r>
          </a:p>
          <a:p>
            <a:pPr lvl="1"/>
            <a:r>
              <a:rPr lang="en-US" sz="1600" b="0" dirty="0"/>
              <a:t>You generally want to keep building up your savings account until you reach an amount that could cover three to six months’ worth of living expenses. </a:t>
            </a:r>
          </a:p>
          <a:p>
            <a:pPr lvl="1"/>
            <a:r>
              <a:rPr lang="en-US" sz="1600" b="0" dirty="0"/>
              <a:t>That can help protect you in case of job loss or a financial emergency. </a:t>
            </a:r>
          </a:p>
          <a:p>
            <a:pPr lvl="1"/>
            <a:endParaRPr lang="en-US" sz="1600" b="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85" t="4445" r="15785" b="4445"/>
          <a:stretch/>
        </p:blipFill>
        <p:spPr>
          <a:xfrm>
            <a:off x="6172201" y="833764"/>
            <a:ext cx="2903034" cy="5410200"/>
          </a:xfrm>
          <a:prstGeom prst="rect">
            <a:avLst/>
          </a:prstGeom>
        </p:spPr>
      </p:pic>
    </p:spTree>
    <p:extLst>
      <p:ext uri="{BB962C8B-B14F-4D97-AF65-F5344CB8AC3E}">
        <p14:creationId xmlns:p14="http://schemas.microsoft.com/office/powerpoint/2010/main" val="54772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Charitable Giving</a:t>
            </a:r>
          </a:p>
        </p:txBody>
      </p:sp>
      <p:sp>
        <p:nvSpPr>
          <p:cNvPr id="3" name="Content Placeholder 2"/>
          <p:cNvSpPr>
            <a:spLocks noGrp="1"/>
          </p:cNvSpPr>
          <p:nvPr>
            <p:ph idx="1"/>
          </p:nvPr>
        </p:nvSpPr>
        <p:spPr>
          <a:xfrm>
            <a:off x="395289" y="1371600"/>
            <a:ext cx="5319712" cy="5081588"/>
          </a:xfrm>
        </p:spPr>
        <p:txBody>
          <a:bodyPr/>
          <a:lstStyle/>
          <a:p>
            <a:r>
              <a:rPr lang="en-US" sz="2000" dirty="0"/>
              <a:t>Charitable giving is the act of giving money, time, or goods to help create positive changes in society.</a:t>
            </a:r>
          </a:p>
          <a:p>
            <a:r>
              <a:rPr lang="en-US" sz="2000" dirty="0"/>
              <a:t>Charitable giving can come in the form of donating to a food bank, financially supporting nonprofit organizations, or volunteering your time at a local community program. </a:t>
            </a:r>
          </a:p>
          <a:p>
            <a:r>
              <a:rPr lang="en-US" sz="2000" dirty="0"/>
              <a:t>No matter how you choose to donate, charitable giving can help improve quality of life for others, strengthen community bonds, and can boost your emotional well-being.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371600"/>
            <a:ext cx="3023254" cy="3023254"/>
          </a:xfrm>
          <a:prstGeom prst="rect">
            <a:avLst/>
          </a:prstGeom>
        </p:spPr>
      </p:pic>
    </p:spTree>
    <p:extLst>
      <p:ext uri="{BB962C8B-B14F-4D97-AF65-F5344CB8AC3E}">
        <p14:creationId xmlns:p14="http://schemas.microsoft.com/office/powerpoint/2010/main" val="3271622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How to Better Manage Your Money</a:t>
            </a:r>
          </a:p>
        </p:txBody>
      </p:sp>
      <p:sp>
        <p:nvSpPr>
          <p:cNvPr id="3" name="Content Placeholder 2"/>
          <p:cNvSpPr>
            <a:spLocks noGrp="1"/>
          </p:cNvSpPr>
          <p:nvPr>
            <p:ph idx="1"/>
          </p:nvPr>
        </p:nvSpPr>
        <p:spPr>
          <a:xfrm>
            <a:off x="395288" y="1371600"/>
            <a:ext cx="8367712" cy="5081588"/>
          </a:xfrm>
        </p:spPr>
        <p:txBody>
          <a:bodyPr/>
          <a:lstStyle/>
          <a:p>
            <a:r>
              <a:rPr lang="en-US" sz="2000" b="1" dirty="0"/>
              <a:t>Track your spending to improve your finances.</a:t>
            </a:r>
          </a:p>
          <a:p>
            <a:pPr lvl="1"/>
            <a:r>
              <a:rPr lang="en-US" sz="1600" b="0" dirty="0"/>
              <a:t>If you don’t know what and where you’re spending each month, there’s a good chance your personal spending habits have room for improvement.</a:t>
            </a:r>
          </a:p>
          <a:p>
            <a:pPr lvl="1"/>
            <a:r>
              <a:rPr lang="en-US" sz="1600" b="0" dirty="0"/>
              <a:t>Better money management starts with spending awareness. Track your spending to see how much you’re spending on non-essentials such as dining, entertainment, and even that daily coffee. Once you’ve educated yourself on these habits, you can make a plan to improve.</a:t>
            </a:r>
          </a:p>
          <a:p>
            <a:r>
              <a:rPr lang="en-US" sz="2000" b="1" dirty="0"/>
              <a:t>Create a realistic monthly budget.</a:t>
            </a:r>
          </a:p>
          <a:p>
            <a:pPr lvl="1"/>
            <a:r>
              <a:rPr lang="en-US" sz="1600" b="0" dirty="0"/>
              <a:t>Use your monthly spending habits, as well as your monthly take-home pay, to set a budget you know you can keep.</a:t>
            </a:r>
          </a:p>
          <a:p>
            <a:pPr lvl="1"/>
            <a:r>
              <a:rPr lang="en-US" sz="1600" b="0" dirty="0"/>
              <a:t>You should see a budget as a way to encourage better habits, such as cooking at home more often, but give yourself a realistic shot at meeting this budget. That’s the only way this money management method will work.</a:t>
            </a:r>
          </a:p>
          <a:p>
            <a:pPr marL="800100" lvl="4" indent="-342900">
              <a:buFont typeface="Arial" panose="020B0604020202020204" pitchFamily="34" charset="0"/>
              <a:buChar char="‒"/>
            </a:pPr>
            <a:endParaRPr lang="en-US" sz="1600" dirty="0"/>
          </a:p>
          <a:p>
            <a:pPr lvl="3"/>
            <a:endParaRPr lang="en-US" dirty="0"/>
          </a:p>
          <a:p>
            <a:endParaRPr lang="en-US" dirty="0"/>
          </a:p>
        </p:txBody>
      </p:sp>
    </p:spTree>
    <p:extLst>
      <p:ext uri="{BB962C8B-B14F-4D97-AF65-F5344CB8AC3E}">
        <p14:creationId xmlns:p14="http://schemas.microsoft.com/office/powerpoint/2010/main" val="3128345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How to Better Manage Your Money</a:t>
            </a:r>
          </a:p>
        </p:txBody>
      </p:sp>
      <p:sp>
        <p:nvSpPr>
          <p:cNvPr id="3" name="Content Placeholder 2"/>
          <p:cNvSpPr>
            <a:spLocks noGrp="1"/>
          </p:cNvSpPr>
          <p:nvPr>
            <p:ph idx="1"/>
          </p:nvPr>
        </p:nvSpPr>
        <p:spPr>
          <a:xfrm>
            <a:off x="395288" y="1371600"/>
            <a:ext cx="8367712" cy="5081588"/>
          </a:xfrm>
        </p:spPr>
        <p:txBody>
          <a:bodyPr/>
          <a:lstStyle/>
          <a:p>
            <a:r>
              <a:rPr lang="en-US" sz="2000" b="1" dirty="0"/>
              <a:t>Build up your savings—even if it takes time.</a:t>
            </a:r>
          </a:p>
          <a:p>
            <a:pPr lvl="1"/>
            <a:r>
              <a:rPr lang="en-US" sz="1600" b="0" dirty="0"/>
              <a:t>Create an emergency fund that you can dip into when unforeseen circumstances strike. Even if your contributions are small, this fund can save you from risky situations in which you’re forced to borrow money at high-interest rates or possibly find yourself unable to pay your bills on time.</a:t>
            </a:r>
          </a:p>
          <a:p>
            <a:r>
              <a:rPr lang="en-US" sz="2000" b="1" dirty="0"/>
              <a:t>Pay your bills on time every month.</a:t>
            </a:r>
          </a:p>
          <a:p>
            <a:pPr lvl="1"/>
            <a:r>
              <a:rPr lang="en-US" sz="1600" b="0" dirty="0"/>
              <a:t>Pay bills on time. </a:t>
            </a:r>
          </a:p>
          <a:p>
            <a:pPr lvl="1"/>
            <a:r>
              <a:rPr lang="en-US" sz="1600" b="0" dirty="0"/>
              <a:t>It helps you avoid late fees and prioritizes essential spending. </a:t>
            </a:r>
          </a:p>
          <a:p>
            <a:pPr lvl="1"/>
            <a:r>
              <a:rPr lang="en-US" sz="1600" b="0" dirty="0"/>
              <a:t>A strong on-time payment history can also lift your credit score and improve your interest rates.</a:t>
            </a:r>
          </a:p>
          <a:p>
            <a:r>
              <a:rPr lang="en-US" sz="2000" b="1" dirty="0"/>
              <a:t>Cut back on recurring charges.</a:t>
            </a:r>
          </a:p>
          <a:p>
            <a:pPr lvl="1"/>
            <a:r>
              <a:rPr lang="en-US" sz="1600" b="0" dirty="0"/>
              <a:t>It’s easy to forget about monthly subscriptions to streaming services and mobile apps that charge your bank account even when you don’t regularly use these services.</a:t>
            </a:r>
          </a:p>
          <a:p>
            <a:pPr lvl="1"/>
            <a:r>
              <a:rPr lang="en-US" sz="1600" b="0" dirty="0"/>
              <a:t>Review your spending for charges like these, and consider canceling unnecessary subscriptions to hold onto more money each month.</a:t>
            </a:r>
          </a:p>
          <a:p>
            <a:pPr marL="800100" lvl="4" indent="-342900">
              <a:buFont typeface="Arial" panose="020B0604020202020204" pitchFamily="34" charset="0"/>
              <a:buChar char="‒"/>
            </a:pPr>
            <a:endParaRPr lang="en-US" sz="1600" dirty="0"/>
          </a:p>
          <a:p>
            <a:pPr lvl="3"/>
            <a:endParaRPr lang="en-US" dirty="0"/>
          </a:p>
          <a:p>
            <a:endParaRPr lang="en-US" dirty="0"/>
          </a:p>
        </p:txBody>
      </p:sp>
    </p:spTree>
    <p:extLst>
      <p:ext uri="{BB962C8B-B14F-4D97-AF65-F5344CB8AC3E}">
        <p14:creationId xmlns:p14="http://schemas.microsoft.com/office/powerpoint/2010/main" val="98642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How to Better Manage Your Money</a:t>
            </a:r>
          </a:p>
        </p:txBody>
      </p:sp>
      <p:sp>
        <p:nvSpPr>
          <p:cNvPr id="3" name="Content Placeholder 2"/>
          <p:cNvSpPr>
            <a:spLocks noGrp="1"/>
          </p:cNvSpPr>
          <p:nvPr>
            <p:ph idx="1"/>
          </p:nvPr>
        </p:nvSpPr>
        <p:spPr>
          <a:xfrm>
            <a:off x="395288" y="1371600"/>
            <a:ext cx="8367712" cy="5081588"/>
          </a:xfrm>
        </p:spPr>
        <p:txBody>
          <a:bodyPr/>
          <a:lstStyle/>
          <a:p>
            <a:r>
              <a:rPr lang="en-US" sz="2000" b="1" dirty="0"/>
              <a:t>Save up cash to afford big purchases.</a:t>
            </a:r>
          </a:p>
          <a:p>
            <a:pPr lvl="1"/>
            <a:r>
              <a:rPr lang="en-US" sz="1600" b="0" dirty="0"/>
              <a:t>Certain kinds of loans and debt can be helpful when making major purchases, such as a house or a car. </a:t>
            </a:r>
          </a:p>
          <a:p>
            <a:pPr lvl="1"/>
            <a:r>
              <a:rPr lang="en-US" sz="1600" b="0" dirty="0"/>
              <a:t>But for other big purchases, cash offers the safest and cheapest buying option.</a:t>
            </a:r>
          </a:p>
          <a:p>
            <a:pPr lvl="1"/>
            <a:r>
              <a:rPr lang="en-US" sz="1600" b="0" dirty="0"/>
              <a:t>When you buy in cash, you avoid generating interest and creating a debt that requires months, or often years, to pay back. </a:t>
            </a:r>
          </a:p>
          <a:p>
            <a:pPr lvl="1"/>
            <a:r>
              <a:rPr lang="en-US" sz="1600" b="0" dirty="0"/>
              <a:t>In the meantime, that saved money can sit in a bank account and accumulate interest that can be put toward your purchase.</a:t>
            </a:r>
          </a:p>
          <a:p>
            <a:r>
              <a:rPr lang="en-US" sz="2000" b="1" dirty="0"/>
              <a:t>Start an investment strategy.</a:t>
            </a:r>
          </a:p>
          <a:p>
            <a:pPr lvl="1"/>
            <a:r>
              <a:rPr lang="en-US" sz="1600" b="0" dirty="0"/>
              <a:t>Even if your ability to invest is limited, small contributions to investment accounts can help you use your earned money to generate more income.</a:t>
            </a:r>
          </a:p>
          <a:p>
            <a:pPr lvl="1"/>
            <a:r>
              <a:rPr lang="en-US" sz="1600" b="0" dirty="0"/>
              <a:t>The path to better finances starts with changing your own habits. </a:t>
            </a:r>
          </a:p>
          <a:p>
            <a:pPr lvl="1"/>
            <a:r>
              <a:rPr lang="en-US" sz="1600" b="0" dirty="0"/>
              <a:t>Some of these changes will be easier than others, but if you stay committed to this transformation, you’ll end up with great money management skills that will serve you throughout your life.</a:t>
            </a:r>
          </a:p>
          <a:p>
            <a:pPr marL="800100" lvl="4" indent="-342900">
              <a:buFont typeface="Arial" panose="020B0604020202020204" pitchFamily="34" charset="0"/>
              <a:buChar char="‒"/>
            </a:pPr>
            <a:endParaRPr lang="en-US" sz="1600" dirty="0"/>
          </a:p>
          <a:p>
            <a:pPr lvl="3"/>
            <a:endParaRPr lang="en-US" dirty="0"/>
          </a:p>
          <a:p>
            <a:endParaRPr lang="en-US" dirty="0"/>
          </a:p>
        </p:txBody>
      </p:sp>
    </p:spTree>
    <p:extLst>
      <p:ext uri="{BB962C8B-B14F-4D97-AF65-F5344CB8AC3E}">
        <p14:creationId xmlns:p14="http://schemas.microsoft.com/office/powerpoint/2010/main" val="3981449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4</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Explain the following to your merit badge counselor:</a:t>
            </a:r>
          </a:p>
          <a:p>
            <a:pPr lvl="1">
              <a:buFont typeface="+mj-lt"/>
              <a:buAutoNum type="alphaLcPeriod"/>
            </a:pPr>
            <a:r>
              <a:rPr lang="en-US" sz="1600" b="0" dirty="0"/>
              <a:t>The differences between saving and investing, including reasons for using one over the other.</a:t>
            </a:r>
          </a:p>
          <a:p>
            <a:pPr lvl="1">
              <a:buFont typeface="+mj-lt"/>
              <a:buAutoNum type="alphaLcPeriod"/>
            </a:pPr>
            <a:r>
              <a:rPr lang="en-US" sz="1600" b="0" dirty="0"/>
              <a:t>The concepts of return on investment and risk and how they are related.</a:t>
            </a:r>
          </a:p>
          <a:p>
            <a:pPr lvl="1">
              <a:buFont typeface="+mj-lt"/>
              <a:buAutoNum type="alphaLcPeriod"/>
            </a:pPr>
            <a:r>
              <a:rPr lang="en-US" sz="1600" b="0" dirty="0"/>
              <a:t>The concepts of simple interest and compound interest.</a:t>
            </a:r>
          </a:p>
          <a:p>
            <a:pPr lvl="1">
              <a:buFont typeface="+mj-lt"/>
              <a:buAutoNum type="alphaLcPeriod"/>
            </a:pPr>
            <a:r>
              <a:rPr lang="en-US" sz="1600" b="0" dirty="0"/>
              <a:t>The concept of diversification in investing.</a:t>
            </a:r>
          </a:p>
          <a:p>
            <a:pPr lvl="1">
              <a:buFont typeface="+mj-lt"/>
              <a:buAutoNum type="alphaLcPeriod"/>
            </a:pPr>
            <a:r>
              <a:rPr lang="en-US" sz="1600" b="0" dirty="0"/>
              <a:t>Why it is important to save and invest for retirement.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pic>
        <p:nvPicPr>
          <p:cNvPr id="5" name="Picture 4">
            <a:extLst>
              <a:ext uri="{FF2B5EF4-FFF2-40B4-BE49-F238E27FC236}">
                <a16:creationId xmlns:a16="http://schemas.microsoft.com/office/drawing/2014/main" xmlns="" id="{B5D24F88-2F06-4529-816C-F13BA04CF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887" y="3809508"/>
            <a:ext cx="3578225" cy="2427779"/>
          </a:xfrm>
          <a:prstGeom prst="rect">
            <a:avLst/>
          </a:prstGeom>
        </p:spPr>
      </p:pic>
    </p:spTree>
    <p:extLst>
      <p:ext uri="{BB962C8B-B14F-4D97-AF65-F5344CB8AC3E}">
        <p14:creationId xmlns:p14="http://schemas.microsoft.com/office/powerpoint/2010/main" val="3120292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7834312" cy="508000"/>
          </a:xfrm>
        </p:spPr>
        <p:txBody>
          <a:bodyPr/>
          <a:lstStyle/>
          <a:p>
            <a:r>
              <a:rPr lang="en-US" b="0" dirty="0">
                <a:effectLst>
                  <a:outerShdw blurRad="38100" dist="38100" dir="2700000" algn="tl">
                    <a:srgbClr val="000000">
                      <a:alpha val="43137"/>
                    </a:srgbClr>
                  </a:outerShdw>
                </a:effectLst>
              </a:rPr>
              <a:t>Comparing Saving vs. Investing </a:t>
            </a:r>
          </a:p>
        </p:txBody>
      </p:sp>
      <p:graphicFrame>
        <p:nvGraphicFramePr>
          <p:cNvPr id="4" name="Content Placeholder 3">
            <a:extLst>
              <a:ext uri="{FF2B5EF4-FFF2-40B4-BE49-F238E27FC236}">
                <a16:creationId xmlns:a16="http://schemas.microsoft.com/office/drawing/2014/main" xmlns="" id="{40D7CA6E-E92C-4AC0-BC31-B8D28F330B40}"/>
              </a:ext>
            </a:extLst>
          </p:cNvPr>
          <p:cNvGraphicFramePr>
            <a:graphicFrameLocks noGrp="1"/>
          </p:cNvGraphicFramePr>
          <p:nvPr>
            <p:ph idx="1"/>
            <p:extLst>
              <p:ext uri="{D42A27DB-BD31-4B8C-83A1-F6EECF244321}">
                <p14:modId xmlns:p14="http://schemas.microsoft.com/office/powerpoint/2010/main" val="4130253884"/>
              </p:ext>
            </p:extLst>
          </p:nvPr>
        </p:nvGraphicFramePr>
        <p:xfrm>
          <a:off x="266700" y="1295400"/>
          <a:ext cx="8610600" cy="5125720"/>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xmlns="" val="1695727607"/>
                    </a:ext>
                  </a:extLst>
                </a:gridCol>
                <a:gridCol w="4305300">
                  <a:extLst>
                    <a:ext uri="{9D8B030D-6E8A-4147-A177-3AD203B41FA5}">
                      <a16:colId xmlns:a16="http://schemas.microsoft.com/office/drawing/2014/main" xmlns="" val="1165259217"/>
                    </a:ext>
                  </a:extLst>
                </a:gridCol>
              </a:tblGrid>
              <a:tr h="370840">
                <a:tc>
                  <a:txBody>
                    <a:bodyPr/>
                    <a:lstStyle/>
                    <a:p>
                      <a:pPr algn="ctr"/>
                      <a:r>
                        <a:rPr lang="en-US" b="1" dirty="0"/>
                        <a:t>Saving</a:t>
                      </a:r>
                    </a:p>
                  </a:txBody>
                  <a:tcPr/>
                </a:tc>
                <a:tc>
                  <a:txBody>
                    <a:bodyPr/>
                    <a:lstStyle/>
                    <a:p>
                      <a:pPr algn="ctr"/>
                      <a:r>
                        <a:rPr lang="en-US" b="1" dirty="0"/>
                        <a:t>Investing</a:t>
                      </a:r>
                    </a:p>
                  </a:txBody>
                  <a:tcPr/>
                </a:tc>
                <a:extLst>
                  <a:ext uri="{0D108BD9-81ED-4DB2-BD59-A6C34878D82A}">
                    <a16:rowId xmlns:a16="http://schemas.microsoft.com/office/drawing/2014/main" xmlns="" val="28107353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For the short term</a:t>
                      </a:r>
                      <a:r>
                        <a:rPr lang="en-US" sz="1600" dirty="0"/>
                        <a:t>. Typically for smaller, shorter-term goals in the near future like saving for a large purchase or for an emergency.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Usually used for long-term goals</a:t>
                      </a:r>
                      <a:r>
                        <a:rPr lang="en-US" sz="1600" dirty="0"/>
                        <a:t>. Investing may help you reach long-term goals, such as paying for a child’s education or planning for retirement.</a:t>
                      </a:r>
                    </a:p>
                  </a:txBody>
                  <a:tcPr/>
                </a:tc>
                <a:extLst>
                  <a:ext uri="{0D108BD9-81ED-4DB2-BD59-A6C34878D82A}">
                    <a16:rowId xmlns:a16="http://schemas.microsoft.com/office/drawing/2014/main" xmlns="" val="12837281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Ready access to cash</a:t>
                      </a:r>
                      <a:r>
                        <a:rPr lang="en-US" sz="1600" dirty="0"/>
                        <a:t>. A savings account can give you access to cash when you need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Longer wait to access invested funds</a:t>
                      </a:r>
                      <a:r>
                        <a:rPr lang="en-US" sz="1600" dirty="0"/>
                        <a:t>. When you invest your money, depending on the type of investment, it may take longer to access your money compared to a savings account.</a:t>
                      </a:r>
                    </a:p>
                  </a:txBody>
                  <a:tcPr/>
                </a:tc>
                <a:extLst>
                  <a:ext uri="{0D108BD9-81ED-4DB2-BD59-A6C34878D82A}">
                    <a16:rowId xmlns:a16="http://schemas.microsoft.com/office/drawing/2014/main" xmlns="" val="41934031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Involves minimal risk</a:t>
                      </a:r>
                      <a:r>
                        <a:rPr lang="en-US" sz="1600" dirty="0"/>
                        <a:t>. Your funds are insured by the Federal Deposit Insurance Corporation (FDIC) up to $250,000 per depositor, per FDIC-insured bank, per ownership category.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Always involves risk</a:t>
                      </a:r>
                      <a:r>
                        <a:rPr lang="en-US" sz="1600" dirty="0"/>
                        <a:t>. Investing does not guarantee a return, and it is possible to lose some or all of the funds invested.</a:t>
                      </a:r>
                    </a:p>
                    <a:p>
                      <a:pPr>
                        <a:buFont typeface="Arial" panose="020B0604020202020204" pitchFamily="34" charset="0"/>
                        <a:buNone/>
                      </a:pPr>
                      <a:endParaRPr lang="en-US" sz="1600" dirty="0"/>
                    </a:p>
                  </a:txBody>
                  <a:tcPr/>
                </a:tc>
                <a:extLst>
                  <a:ext uri="{0D108BD9-81ED-4DB2-BD59-A6C34878D82A}">
                    <a16:rowId xmlns:a16="http://schemas.microsoft.com/office/drawing/2014/main" xmlns="" val="112773307"/>
                  </a:ext>
                </a:extLst>
              </a:tr>
              <a:tr h="370840">
                <a:tc>
                  <a:txBody>
                    <a:bodyPr/>
                    <a:lstStyle/>
                    <a:p>
                      <a:pPr>
                        <a:buFont typeface="Arial" panose="020B0604020202020204" pitchFamily="34" charset="0"/>
                        <a:buNone/>
                      </a:pPr>
                      <a:r>
                        <a:rPr lang="en-US" sz="1600" b="1" dirty="0"/>
                        <a:t>Earn interest</a:t>
                      </a:r>
                      <a:r>
                        <a:rPr lang="en-US" sz="1600" dirty="0"/>
                        <a:t>. You can earn interest by putting money in a savings account, but savings accounts generally earn a lower return than investments.</a:t>
                      </a:r>
                    </a:p>
                  </a:txBody>
                  <a:tcPr/>
                </a:tc>
                <a:tc>
                  <a:txBody>
                    <a:bodyPr/>
                    <a:lstStyle/>
                    <a:p>
                      <a:pPr>
                        <a:buFont typeface="Arial" panose="020B0604020202020204" pitchFamily="34" charset="0"/>
                        <a:buNone/>
                      </a:pPr>
                      <a:r>
                        <a:rPr lang="en-US" sz="1600" b="1" dirty="0"/>
                        <a:t>Earnings potential</a:t>
                      </a:r>
                      <a:r>
                        <a:rPr lang="en-US" sz="1600" dirty="0"/>
                        <a:t>. Investments typically have the potential for higher return than a savings account.</a:t>
                      </a:r>
                    </a:p>
                  </a:txBody>
                  <a:tcPr/>
                </a:tc>
                <a:extLst>
                  <a:ext uri="{0D108BD9-81ED-4DB2-BD59-A6C34878D82A}">
                    <a16:rowId xmlns:a16="http://schemas.microsoft.com/office/drawing/2014/main" xmlns="" val="1117352159"/>
                  </a:ext>
                </a:extLst>
              </a:tr>
            </a:tbl>
          </a:graphicData>
        </a:graphic>
      </p:graphicFrame>
    </p:spTree>
    <p:extLst>
      <p:ext uri="{BB962C8B-B14F-4D97-AF65-F5344CB8AC3E}">
        <p14:creationId xmlns:p14="http://schemas.microsoft.com/office/powerpoint/2010/main" val="2533008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Return on Investment</a:t>
            </a:r>
          </a:p>
        </p:txBody>
      </p:sp>
      <p:sp>
        <p:nvSpPr>
          <p:cNvPr id="3" name="Content Placeholder 2"/>
          <p:cNvSpPr>
            <a:spLocks noGrp="1"/>
          </p:cNvSpPr>
          <p:nvPr>
            <p:ph idx="1"/>
          </p:nvPr>
        </p:nvSpPr>
        <p:spPr>
          <a:xfrm>
            <a:off x="395288" y="1371600"/>
            <a:ext cx="8367712" cy="5081588"/>
          </a:xfrm>
        </p:spPr>
        <p:txBody>
          <a:bodyPr/>
          <a:lstStyle/>
          <a:p>
            <a:r>
              <a:rPr lang="en-US" sz="2000" dirty="0"/>
              <a:t>Return on Investment (ROI) is a popular measurement used to evaluate how well an investment has performed.</a:t>
            </a:r>
          </a:p>
          <a:p>
            <a:r>
              <a:rPr lang="en-US" sz="2000" dirty="0"/>
              <a:t>Whether or not something delivers a good ROI should be compared relative to your other investments and available opportunities.</a:t>
            </a:r>
          </a:p>
          <a:p>
            <a:r>
              <a:rPr lang="en-US" sz="2000" dirty="0"/>
              <a:t>The return on investment (ROI) formula is as follows: </a:t>
            </a:r>
          </a:p>
          <a:p>
            <a:endParaRPr lang="en-US" sz="2000" dirty="0"/>
          </a:p>
          <a:p>
            <a:endParaRPr lang="en-US" sz="2000" dirty="0"/>
          </a:p>
          <a:p>
            <a:endParaRPr lang="en-US" sz="2000" dirty="0"/>
          </a:p>
          <a:p>
            <a:pPr lvl="1"/>
            <a:r>
              <a:rPr lang="en-US" sz="1600" b="0" dirty="0"/>
              <a:t>"Current Value of Investment” refers to the proceeds obtained from the sale of the investment. </a:t>
            </a:r>
          </a:p>
          <a:p>
            <a:r>
              <a:rPr lang="en-US" sz="2000" dirty="0"/>
              <a:t>Because ROI is measured as a percentage, it can be easily compared with returns from other investments, allowing one to measure a variety of types of investments against one another. </a:t>
            </a:r>
          </a:p>
          <a:p>
            <a:endParaRPr lang="en-US" sz="2000" dirty="0"/>
          </a:p>
          <a:p>
            <a:endParaRPr lang="en-US" sz="1400" dirty="0"/>
          </a:p>
        </p:txBody>
      </p:sp>
      <p:pic>
        <p:nvPicPr>
          <p:cNvPr id="4" name="Picture 3">
            <a:extLst>
              <a:ext uri="{FF2B5EF4-FFF2-40B4-BE49-F238E27FC236}">
                <a16:creationId xmlns:a16="http://schemas.microsoft.com/office/drawing/2014/main" xmlns="" id="{AF88B8FC-85A0-4057-AA23-A641D5F860A0}"/>
              </a:ext>
            </a:extLst>
          </p:cNvPr>
          <p:cNvPicPr>
            <a:picLocks noChangeAspect="1"/>
          </p:cNvPicPr>
          <p:nvPr/>
        </p:nvPicPr>
        <p:blipFill>
          <a:blip r:embed="rId2"/>
          <a:stretch>
            <a:fillRect/>
          </a:stretch>
        </p:blipFill>
        <p:spPr>
          <a:xfrm>
            <a:off x="1676400" y="3276600"/>
            <a:ext cx="5553850" cy="819264"/>
          </a:xfrm>
          <a:prstGeom prst="rect">
            <a:avLst/>
          </a:prstGeom>
        </p:spPr>
      </p:pic>
    </p:spTree>
    <p:extLst>
      <p:ext uri="{BB962C8B-B14F-4D97-AF65-F5344CB8AC3E}">
        <p14:creationId xmlns:p14="http://schemas.microsoft.com/office/powerpoint/2010/main" val="1716359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Risk and Return</a:t>
            </a:r>
          </a:p>
        </p:txBody>
      </p:sp>
      <p:sp>
        <p:nvSpPr>
          <p:cNvPr id="3" name="Content Placeholder 2"/>
          <p:cNvSpPr>
            <a:spLocks noGrp="1"/>
          </p:cNvSpPr>
          <p:nvPr>
            <p:ph idx="1"/>
          </p:nvPr>
        </p:nvSpPr>
        <p:spPr>
          <a:xfrm>
            <a:off x="395288" y="1371600"/>
            <a:ext cx="4786312" cy="5081588"/>
          </a:xfrm>
        </p:spPr>
        <p:txBody>
          <a:bodyPr/>
          <a:lstStyle/>
          <a:p>
            <a:r>
              <a:rPr lang="en-US" sz="2000" dirty="0"/>
              <a:t>Risk and return are directly related. </a:t>
            </a:r>
          </a:p>
          <a:p>
            <a:pPr lvl="1"/>
            <a:r>
              <a:rPr lang="en-US" sz="1600" b="0" dirty="0"/>
              <a:t>The greater the risk that an investment may lose money, the greater its potential for providing a substantial return. </a:t>
            </a:r>
          </a:p>
          <a:p>
            <a:pPr lvl="1"/>
            <a:r>
              <a:rPr lang="en-US" sz="1600" b="0" dirty="0"/>
              <a:t>By the same token, the smaller the risk an investment poses, the smaller the potential return it will provide.</a:t>
            </a:r>
          </a:p>
          <a:p>
            <a:r>
              <a:rPr lang="en-US" sz="2000" dirty="0"/>
              <a:t>You should balance risk and return in your overall portfolio by diversifying.</a:t>
            </a:r>
          </a:p>
          <a:p>
            <a:r>
              <a:rPr lang="en-US" sz="2000" dirty="0"/>
              <a:t>This way means that some of your investments have the potential to provide strong returns (higher risk) while others ensure that part of your principal is secure (lower risk).</a:t>
            </a:r>
          </a:p>
        </p:txBody>
      </p:sp>
      <p:pic>
        <p:nvPicPr>
          <p:cNvPr id="8" name="Picture 7"/>
          <p:cNvPicPr>
            <a:picLocks noChangeAspect="1"/>
          </p:cNvPicPr>
          <p:nvPr/>
        </p:nvPicPr>
        <p:blipFill>
          <a:blip r:embed="rId2"/>
          <a:stretch>
            <a:fillRect/>
          </a:stretch>
        </p:blipFill>
        <p:spPr>
          <a:xfrm>
            <a:off x="5334000" y="1447800"/>
            <a:ext cx="3592286" cy="2514600"/>
          </a:xfrm>
          <a:prstGeom prst="rect">
            <a:avLst/>
          </a:prstGeom>
        </p:spPr>
      </p:pic>
    </p:spTree>
    <p:extLst>
      <p:ext uri="{BB962C8B-B14F-4D97-AF65-F5344CB8AC3E}">
        <p14:creationId xmlns:p14="http://schemas.microsoft.com/office/powerpoint/2010/main" val="102673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4"/>
            </a:pPr>
            <a:r>
              <a:rPr lang="en-US" sz="2000" dirty="0"/>
              <a:t>Explain the following to your merit badge counselor:</a:t>
            </a:r>
          </a:p>
          <a:p>
            <a:pPr lvl="1">
              <a:buFont typeface="+mj-lt"/>
              <a:buAutoNum type="alphaLcPeriod"/>
            </a:pPr>
            <a:r>
              <a:rPr lang="en-US" sz="1600" b="0" dirty="0"/>
              <a:t>The differences between saving and investing, including reasons for using one over the other.</a:t>
            </a:r>
          </a:p>
          <a:p>
            <a:pPr lvl="1">
              <a:buFont typeface="+mj-lt"/>
              <a:buAutoNum type="alphaLcPeriod"/>
            </a:pPr>
            <a:r>
              <a:rPr lang="en-US" sz="1600" b="0" dirty="0"/>
              <a:t>The concepts of return on investment and risk and how they are related.</a:t>
            </a:r>
          </a:p>
          <a:p>
            <a:pPr lvl="1">
              <a:buFont typeface="+mj-lt"/>
              <a:buAutoNum type="alphaLcPeriod"/>
            </a:pPr>
            <a:r>
              <a:rPr lang="en-US" sz="1600" b="0" dirty="0"/>
              <a:t>The concepts of simple interest and compound interest.</a:t>
            </a:r>
          </a:p>
          <a:p>
            <a:pPr lvl="1">
              <a:buFont typeface="+mj-lt"/>
              <a:buAutoNum type="alphaLcPeriod"/>
            </a:pPr>
            <a:r>
              <a:rPr lang="en-US" sz="1600" b="0" dirty="0"/>
              <a:t>The concept of diversification in investing.</a:t>
            </a:r>
          </a:p>
          <a:p>
            <a:pPr lvl="1">
              <a:buFont typeface="+mj-lt"/>
              <a:buAutoNum type="alphaLcPeriod"/>
            </a:pPr>
            <a:r>
              <a:rPr lang="en-US" sz="1600" b="0" dirty="0"/>
              <a:t>Why it is important to save and invest for retirement.</a:t>
            </a:r>
          </a:p>
          <a:p>
            <a:pPr>
              <a:buFont typeface="+mj-lt"/>
              <a:buAutoNum type="arabicPeriod" startAt="4"/>
            </a:pPr>
            <a:r>
              <a:rPr lang="en-US" sz="2000" dirty="0"/>
              <a:t>Explain to your merit badge counselor what the following investments are and how each works:</a:t>
            </a:r>
          </a:p>
          <a:p>
            <a:pPr lvl="1">
              <a:buFont typeface="+mj-lt"/>
              <a:buAutoNum type="alphaLcPeriod"/>
            </a:pPr>
            <a:r>
              <a:rPr lang="en-US" sz="1600" b="0" dirty="0"/>
              <a:t>Common stocks</a:t>
            </a:r>
          </a:p>
          <a:p>
            <a:pPr lvl="1">
              <a:buFont typeface="+mj-lt"/>
              <a:buAutoNum type="alphaLcPeriod"/>
            </a:pPr>
            <a:r>
              <a:rPr lang="en-US" sz="1600" b="0" dirty="0"/>
              <a:t>Mutual funds</a:t>
            </a:r>
          </a:p>
          <a:p>
            <a:pPr lvl="1">
              <a:buFont typeface="+mj-lt"/>
              <a:buAutoNum type="alphaLcPeriod"/>
            </a:pPr>
            <a:r>
              <a:rPr lang="en-US" sz="1600" b="0" dirty="0"/>
              <a:t>Life insurance</a:t>
            </a:r>
          </a:p>
          <a:p>
            <a:pPr lvl="1">
              <a:buFont typeface="+mj-lt"/>
              <a:buAutoNum type="alphaLcPeriod"/>
            </a:pPr>
            <a:r>
              <a:rPr lang="en-US" sz="1600" b="0" dirty="0"/>
              <a:t>A certificate of deposit (CD)</a:t>
            </a:r>
          </a:p>
          <a:p>
            <a:pPr lvl="1">
              <a:buFont typeface="+mj-lt"/>
              <a:buAutoNum type="alphaLcPeriod"/>
            </a:pPr>
            <a:r>
              <a:rPr lang="en-US" sz="1600" b="0" dirty="0"/>
              <a:t>A savings account</a:t>
            </a:r>
          </a:p>
          <a:p>
            <a:pPr lvl="1">
              <a:buFont typeface="+mj-lt"/>
              <a:buAutoNum type="alphaLcPeriod"/>
            </a:pPr>
            <a:r>
              <a:rPr lang="en-US" sz="1600" b="0" dirty="0"/>
              <a:t>A U.S. savings bond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883708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Diversification in Investments</a:t>
            </a:r>
          </a:p>
        </p:txBody>
      </p:sp>
      <p:sp>
        <p:nvSpPr>
          <p:cNvPr id="3" name="Content Placeholder 2"/>
          <p:cNvSpPr>
            <a:spLocks noGrp="1"/>
          </p:cNvSpPr>
          <p:nvPr>
            <p:ph idx="1"/>
          </p:nvPr>
        </p:nvSpPr>
        <p:spPr>
          <a:xfrm>
            <a:off x="395288" y="1371600"/>
            <a:ext cx="6538912" cy="5029200"/>
          </a:xfrm>
        </p:spPr>
        <p:txBody>
          <a:bodyPr/>
          <a:lstStyle/>
          <a:p>
            <a:r>
              <a:rPr lang="en-US" sz="2000" dirty="0"/>
              <a:t>Diversification is the act of spreading investment dollars across a range of assets to reduce investment risk.</a:t>
            </a:r>
          </a:p>
          <a:p>
            <a:r>
              <a:rPr lang="en-US" sz="2000" dirty="0"/>
              <a:t>To appropriately diversify a portfolio, you’ll need to include stocks from many different sectors. </a:t>
            </a:r>
            <a:endParaRPr lang="en-US" sz="2000" dirty="0" smtClean="0"/>
          </a:p>
          <a:p>
            <a:r>
              <a:rPr lang="en-US" sz="2000" dirty="0" smtClean="0"/>
              <a:t>Even </a:t>
            </a:r>
            <a:r>
              <a:rPr lang="en-US" sz="2000" dirty="0"/>
              <a:t>still, you may also want to include bonds or other fixed income securities to protect against a dip in the stock market as a whole.</a:t>
            </a:r>
          </a:p>
          <a:p>
            <a:r>
              <a:rPr lang="en-US" sz="2000" dirty="0"/>
              <a:t>Diversification is the simplest way to boost your investment returns while reducing risk. </a:t>
            </a:r>
            <a:endParaRPr lang="en-US" sz="2000" dirty="0" smtClean="0"/>
          </a:p>
          <a:p>
            <a:r>
              <a:rPr lang="en-US" sz="2000" dirty="0" smtClean="0"/>
              <a:t>By </a:t>
            </a:r>
            <a:r>
              <a:rPr lang="en-US" sz="2000" dirty="0"/>
              <a:t>choosing not to put all of your eggs in one basket, you protect your portfolio from market volatility. </a:t>
            </a:r>
          </a:p>
          <a:p>
            <a:endParaRPr lang="en-US" sz="1400" dirty="0"/>
          </a:p>
        </p:txBody>
      </p:sp>
      <p:grpSp>
        <p:nvGrpSpPr>
          <p:cNvPr id="8" name="Group 7"/>
          <p:cNvGrpSpPr>
            <a:grpSpLocks noChangeAspect="1"/>
          </p:cNvGrpSpPr>
          <p:nvPr/>
        </p:nvGrpSpPr>
        <p:grpSpPr>
          <a:xfrm>
            <a:off x="7162800" y="532825"/>
            <a:ext cx="1676400" cy="5864414"/>
            <a:chOff x="6705600" y="605402"/>
            <a:chExt cx="1600200" cy="5597850"/>
          </a:xfrm>
        </p:grpSpPr>
        <p:pic>
          <p:nvPicPr>
            <p:cNvPr id="4" name="Picture 3"/>
            <p:cNvPicPr>
              <a:picLocks noChangeAspect="1"/>
            </p:cNvPicPr>
            <p:nvPr/>
          </p:nvPicPr>
          <p:blipFill rotWithShape="1">
            <a:blip r:embed="rId2"/>
            <a:srcRect r="66900"/>
            <a:stretch/>
          </p:blipFill>
          <p:spPr>
            <a:xfrm>
              <a:off x="6705600" y="605402"/>
              <a:ext cx="1600200" cy="1865950"/>
            </a:xfrm>
            <a:prstGeom prst="rect">
              <a:avLst/>
            </a:prstGeom>
          </p:spPr>
        </p:pic>
        <p:pic>
          <p:nvPicPr>
            <p:cNvPr id="5" name="Picture 4"/>
            <p:cNvPicPr>
              <a:picLocks noChangeAspect="1"/>
            </p:cNvPicPr>
            <p:nvPr/>
          </p:nvPicPr>
          <p:blipFill rotWithShape="1">
            <a:blip r:embed="rId2"/>
            <a:srcRect l="33888" r="33013"/>
            <a:stretch/>
          </p:blipFill>
          <p:spPr>
            <a:xfrm>
              <a:off x="6705600" y="2471352"/>
              <a:ext cx="1600200" cy="1865950"/>
            </a:xfrm>
            <a:prstGeom prst="rect">
              <a:avLst/>
            </a:prstGeom>
          </p:spPr>
        </p:pic>
        <p:pic>
          <p:nvPicPr>
            <p:cNvPr id="6" name="Picture 5"/>
            <p:cNvPicPr>
              <a:picLocks noChangeAspect="1"/>
            </p:cNvPicPr>
            <p:nvPr/>
          </p:nvPicPr>
          <p:blipFill rotWithShape="1">
            <a:blip r:embed="rId2"/>
            <a:srcRect l="66199" r="702"/>
            <a:stretch/>
          </p:blipFill>
          <p:spPr>
            <a:xfrm>
              <a:off x="6705600" y="4337302"/>
              <a:ext cx="1600200" cy="1865950"/>
            </a:xfrm>
            <a:prstGeom prst="rect">
              <a:avLst/>
            </a:prstGeom>
          </p:spPr>
        </p:pic>
      </p:grpSp>
    </p:spTree>
    <p:extLst>
      <p:ext uri="{BB962C8B-B14F-4D97-AF65-F5344CB8AC3E}">
        <p14:creationId xmlns:p14="http://schemas.microsoft.com/office/powerpoint/2010/main" val="1658802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139112" cy="508000"/>
          </a:xfrm>
        </p:spPr>
        <p:txBody>
          <a:bodyPr/>
          <a:lstStyle/>
          <a:p>
            <a:r>
              <a:rPr lang="en-US" b="0" dirty="0">
                <a:effectLst>
                  <a:outerShdw blurRad="38100" dist="38100" dir="2700000" algn="tl">
                    <a:srgbClr val="000000">
                      <a:alpha val="43137"/>
                    </a:srgbClr>
                  </a:outerShdw>
                </a:effectLst>
              </a:rPr>
              <a:t>The Benefits of Diversification</a:t>
            </a:r>
          </a:p>
        </p:txBody>
      </p:sp>
      <p:sp>
        <p:nvSpPr>
          <p:cNvPr id="3" name="Content Placeholder 2"/>
          <p:cNvSpPr>
            <a:spLocks noGrp="1"/>
          </p:cNvSpPr>
          <p:nvPr>
            <p:ph idx="1"/>
          </p:nvPr>
        </p:nvSpPr>
        <p:spPr>
          <a:xfrm>
            <a:off x="395288" y="1371600"/>
            <a:ext cx="8367712" cy="5081588"/>
          </a:xfrm>
        </p:spPr>
        <p:txBody>
          <a:bodyPr/>
          <a:lstStyle/>
          <a:p>
            <a:r>
              <a:rPr lang="en-US" sz="2000" dirty="0"/>
              <a:t>Diversification reduces overall risk while increasing the potential for overall return. </a:t>
            </a:r>
          </a:p>
          <a:p>
            <a:pPr lvl="1"/>
            <a:r>
              <a:rPr lang="en-US" sz="1600" b="0" dirty="0"/>
              <a:t>Some assets will perform well while others do poorly. </a:t>
            </a:r>
          </a:p>
          <a:p>
            <a:pPr lvl="1"/>
            <a:r>
              <a:rPr lang="en-US" sz="1600" b="0" dirty="0"/>
              <a:t>Next year their positions could be reversed, with the former laggards becoming the new winners. </a:t>
            </a:r>
          </a:p>
          <a:p>
            <a:r>
              <a:rPr lang="en-US" sz="2000" dirty="0"/>
              <a:t>Over short-term periods, returns can vary widely. </a:t>
            </a:r>
          </a:p>
          <a:p>
            <a:r>
              <a:rPr lang="en-US" sz="2000" dirty="0"/>
              <a:t>A well-diversified stock portfolio tends to earn the market’s average long-term historic return. </a:t>
            </a:r>
          </a:p>
          <a:p>
            <a:pPr lvl="1"/>
            <a:r>
              <a:rPr lang="en-US" sz="1600" b="0" dirty="0"/>
              <a:t>Owning a variety of assets minimizes the chances of any one asset hurting your portfolio. </a:t>
            </a:r>
          </a:p>
          <a:p>
            <a:pPr lvl="1"/>
            <a:r>
              <a:rPr lang="en-US" sz="1600" b="0" dirty="0"/>
              <a:t>The trade-off is that you never fully capture the startling gains of a shooting star. </a:t>
            </a:r>
          </a:p>
          <a:p>
            <a:r>
              <a:rPr lang="en-US" sz="2000" dirty="0"/>
              <a:t>The net effect of diversification is slow and steady performance and smoother returns, never moving up or down too quickly. </a:t>
            </a:r>
          </a:p>
          <a:p>
            <a:r>
              <a:rPr lang="en-US" sz="2000" dirty="0" smtClean="0"/>
              <a:t>This </a:t>
            </a:r>
            <a:r>
              <a:rPr lang="en-US" sz="2000" dirty="0"/>
              <a:t>reduced volatility puts many investors at ease.</a:t>
            </a:r>
          </a:p>
          <a:p>
            <a:endParaRPr lang="en-US" sz="1400" dirty="0"/>
          </a:p>
        </p:txBody>
      </p:sp>
    </p:spTree>
    <p:extLst>
      <p:ext uri="{BB962C8B-B14F-4D97-AF65-F5344CB8AC3E}">
        <p14:creationId xmlns:p14="http://schemas.microsoft.com/office/powerpoint/2010/main" val="397593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139112" cy="508000"/>
          </a:xfrm>
        </p:spPr>
        <p:txBody>
          <a:bodyPr/>
          <a:lstStyle/>
          <a:p>
            <a:r>
              <a:rPr lang="en-US" b="0" dirty="0">
                <a:effectLst>
                  <a:outerShdw blurRad="38100" dist="38100" dir="2700000" algn="tl">
                    <a:srgbClr val="000000">
                      <a:alpha val="43137"/>
                    </a:srgbClr>
                  </a:outerShdw>
                </a:effectLst>
              </a:rPr>
              <a:t>Diversification by Asset Class</a:t>
            </a:r>
          </a:p>
        </p:txBody>
      </p:sp>
      <p:sp>
        <p:nvSpPr>
          <p:cNvPr id="3" name="Content Placeholder 2"/>
          <p:cNvSpPr>
            <a:spLocks noGrp="1"/>
          </p:cNvSpPr>
          <p:nvPr>
            <p:ph idx="1"/>
          </p:nvPr>
        </p:nvSpPr>
        <p:spPr>
          <a:xfrm>
            <a:off x="395288" y="1371600"/>
            <a:ext cx="8367712" cy="5081588"/>
          </a:xfrm>
        </p:spPr>
        <p:txBody>
          <a:bodyPr/>
          <a:lstStyle/>
          <a:p>
            <a:r>
              <a:rPr lang="en-US" sz="2000" dirty="0"/>
              <a:t>The three main general asset classes in an investment portfolio are stocks, bonds and cash.</a:t>
            </a:r>
          </a:p>
          <a:p>
            <a:r>
              <a:rPr lang="en-US" sz="2000" dirty="0"/>
              <a:t>Stocks (or equities) allow investors to own a piece of a company. </a:t>
            </a:r>
          </a:p>
          <a:p>
            <a:pPr lvl="1"/>
            <a:r>
              <a:rPr lang="en-US" sz="1600" b="0" dirty="0"/>
              <a:t>Stocks offer the highest long-term gains but are </a:t>
            </a:r>
            <a:r>
              <a:rPr lang="en-US" sz="1600" b="0" dirty="0" smtClean="0"/>
              <a:t>more risky.</a:t>
            </a:r>
            <a:endParaRPr lang="en-US" sz="1600" b="0" dirty="0"/>
          </a:p>
          <a:p>
            <a:r>
              <a:rPr lang="en-US" sz="2000" dirty="0"/>
              <a:t>Bonds (or fixed income) pay interest to investors who lend money to a company or government. </a:t>
            </a:r>
          </a:p>
          <a:p>
            <a:pPr lvl="1"/>
            <a:r>
              <a:rPr lang="en-US" sz="1600" b="0" dirty="0"/>
              <a:t>Bonds are income generators with modest returns </a:t>
            </a:r>
            <a:r>
              <a:rPr lang="en-US" sz="1600" b="0" dirty="0" smtClean="0"/>
              <a:t>(less risky). </a:t>
            </a:r>
            <a:endParaRPr lang="en-US" sz="1600" b="0" dirty="0"/>
          </a:p>
          <a:p>
            <a:pPr lvl="1"/>
            <a:r>
              <a:rPr lang="en-US" sz="1600" b="0" dirty="0"/>
              <a:t>Generally, bonds have an inverse relationship with stocks.</a:t>
            </a:r>
          </a:p>
          <a:p>
            <a:r>
              <a:rPr lang="en-US" sz="2000" dirty="0"/>
              <a:t>Cash (or cash equivalents) is the money in your savings account, pocket or hidden under your pillow. </a:t>
            </a:r>
          </a:p>
          <a:p>
            <a:pPr lvl="1"/>
            <a:r>
              <a:rPr lang="en-US" sz="1600" b="0" dirty="0"/>
              <a:t>In terms of risk and return, cash is low on both counts. </a:t>
            </a:r>
          </a:p>
          <a:p>
            <a:pPr lvl="1"/>
            <a:r>
              <a:rPr lang="en-US" sz="1600" b="0" dirty="0"/>
              <a:t>Cash can buffer volatility or unexpected expenses and acts </a:t>
            </a:r>
            <a:r>
              <a:rPr lang="en-US" sz="1600" b="0" dirty="0" smtClean="0"/>
              <a:t>as a reserve </a:t>
            </a:r>
            <a:r>
              <a:rPr lang="en-US" sz="1600" b="0" dirty="0"/>
              <a:t>to invest during opportune times.</a:t>
            </a:r>
          </a:p>
          <a:p>
            <a:endParaRPr lang="en-US" sz="1400" dirty="0"/>
          </a:p>
        </p:txBody>
      </p:sp>
    </p:spTree>
    <p:extLst>
      <p:ext uri="{BB962C8B-B14F-4D97-AF65-F5344CB8AC3E}">
        <p14:creationId xmlns:p14="http://schemas.microsoft.com/office/powerpoint/2010/main" val="2359678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7681912" cy="508000"/>
          </a:xfrm>
        </p:spPr>
        <p:txBody>
          <a:bodyPr/>
          <a:lstStyle/>
          <a:p>
            <a:r>
              <a:rPr lang="en-US" b="0" dirty="0">
                <a:effectLst>
                  <a:outerShdw blurRad="38100" dist="38100" dir="2700000" algn="tl">
                    <a:srgbClr val="000000">
                      <a:alpha val="43137"/>
                    </a:srgbClr>
                  </a:outerShdw>
                </a:effectLst>
              </a:rPr>
              <a:t>Simple </a:t>
            </a:r>
            <a:r>
              <a:rPr lang="en-US" b="0" dirty="0" smtClean="0">
                <a:effectLst>
                  <a:outerShdw blurRad="38100" dist="38100" dir="2700000" algn="tl">
                    <a:srgbClr val="000000">
                      <a:alpha val="43137"/>
                    </a:srgbClr>
                  </a:outerShdw>
                </a:effectLst>
              </a:rPr>
              <a:t>versus Compound Interest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8367712" cy="5081588"/>
          </a:xfrm>
        </p:spPr>
        <p:txBody>
          <a:bodyPr/>
          <a:lstStyle/>
          <a:p>
            <a:r>
              <a:rPr lang="en-US" sz="2000" dirty="0" smtClean="0"/>
              <a:t>Interest </a:t>
            </a:r>
            <a:r>
              <a:rPr lang="en-US" sz="2000" dirty="0"/>
              <a:t>is defined as the cost of borrowing money, as in the case of interest charged on a loan balance. </a:t>
            </a:r>
            <a:endParaRPr lang="en-US" sz="2000" dirty="0" smtClean="0"/>
          </a:p>
          <a:p>
            <a:r>
              <a:rPr lang="en-US" sz="2000" dirty="0" smtClean="0"/>
              <a:t>Conversely</a:t>
            </a:r>
            <a:r>
              <a:rPr lang="en-US" sz="2000" dirty="0"/>
              <a:t>, interest can also be the rate paid for money on deposit, as in the case of a certificate of deposit. </a:t>
            </a:r>
            <a:endParaRPr lang="en-US" sz="2000" dirty="0" smtClean="0"/>
          </a:p>
          <a:p>
            <a:r>
              <a:rPr lang="en-US" sz="2000" dirty="0" smtClean="0"/>
              <a:t>Interest </a:t>
            </a:r>
            <a:r>
              <a:rPr lang="en-US" sz="2000" dirty="0"/>
              <a:t>can be calculated in two ways: simple interest or compound interest. </a:t>
            </a:r>
          </a:p>
          <a:p>
            <a:pPr lvl="1"/>
            <a:r>
              <a:rPr lang="en-US" sz="1600" b="0" dirty="0"/>
              <a:t>Simple interest is calculated on the principal, or </a:t>
            </a:r>
            <a:r>
              <a:rPr lang="en-US" sz="1600" b="0" dirty="0" smtClean="0"/>
              <a:t>original </a:t>
            </a:r>
            <a:r>
              <a:rPr lang="en-US" sz="1600" b="0" dirty="0"/>
              <a:t>amount of a loan.</a:t>
            </a:r>
          </a:p>
          <a:p>
            <a:pPr lvl="1"/>
            <a:r>
              <a:rPr lang="en-US" sz="1600" b="0" dirty="0"/>
              <a:t>Compound interest is calculated on the principal amount and the accumulated interest of previous periods, and thus can be regarded as “interest on interest.”</a:t>
            </a:r>
          </a:p>
          <a:p>
            <a:r>
              <a:rPr lang="en-US" sz="2000" dirty="0"/>
              <a:t>There can be a big difference in the amount of interest payable on a loan if interest is calculated on a compound basis rather than on a simple basis. </a:t>
            </a:r>
            <a:endParaRPr lang="en-US" sz="2000" dirty="0" smtClean="0"/>
          </a:p>
          <a:p>
            <a:r>
              <a:rPr lang="en-US" sz="2000" dirty="0" smtClean="0"/>
              <a:t>The </a:t>
            </a:r>
            <a:r>
              <a:rPr lang="en-US" sz="2000" dirty="0"/>
              <a:t>magic of compounding can work to your advantage when it comes to your investments and can be a potent factor in wealth creation. </a:t>
            </a:r>
          </a:p>
          <a:p>
            <a:endParaRPr lang="en-US" sz="2000" dirty="0"/>
          </a:p>
        </p:txBody>
      </p:sp>
    </p:spTree>
    <p:extLst>
      <p:ext uri="{BB962C8B-B14F-4D97-AF65-F5344CB8AC3E}">
        <p14:creationId xmlns:p14="http://schemas.microsoft.com/office/powerpoint/2010/main" val="144227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7" y="582613"/>
            <a:ext cx="8225079" cy="508000"/>
          </a:xfrm>
        </p:spPr>
        <p:txBody>
          <a:bodyPr/>
          <a:lstStyle/>
          <a:p>
            <a:r>
              <a:rPr lang="en-US" b="0" dirty="0">
                <a:effectLst>
                  <a:outerShdw blurRad="38100" dist="38100" dir="2700000" algn="tl">
                    <a:srgbClr val="000000">
                      <a:alpha val="43137"/>
                    </a:srgbClr>
                  </a:outerShdw>
                </a:effectLst>
              </a:rPr>
              <a:t>Simple versus Compound Interest</a:t>
            </a:r>
            <a:endParaRPr lang="en-US" b="0" dirty="0">
              <a:effectLst>
                <a:outerShdw blurRad="38100" dist="38100" dir="2700000" algn="tl">
                  <a:srgbClr val="000000">
                    <a:alpha val="43137"/>
                  </a:srgbClr>
                </a:outerShdw>
              </a:effectLst>
            </a:endParaRPr>
          </a:p>
        </p:txBody>
      </p:sp>
      <p:pic>
        <p:nvPicPr>
          <p:cNvPr id="5" name="jTW777ENc3c"/>
          <p:cNvPicPr>
            <a:picLocks noGrp="1" noRot="1" noChangeAspect="1"/>
          </p:cNvPicPr>
          <p:nvPr>
            <p:ph idx="1"/>
            <a:videoFile r:link="rId1"/>
          </p:nvPr>
        </p:nvPicPr>
        <p:blipFill>
          <a:blip r:embed="rId3"/>
          <a:stretch>
            <a:fillRect/>
          </a:stretch>
        </p:blipFill>
        <p:spPr>
          <a:xfrm>
            <a:off x="543167" y="1194983"/>
            <a:ext cx="8078584" cy="4544203"/>
          </a:xfrm>
          <a:prstGeom prst="rect">
            <a:avLst/>
          </a:prstGeom>
        </p:spPr>
      </p:pic>
      <p:sp>
        <p:nvSpPr>
          <p:cNvPr id="6" name="Rectangle 5">
            <a:extLst>
              <a:ext uri="{FF2B5EF4-FFF2-40B4-BE49-F238E27FC236}">
                <a16:creationId xmlns:a16="http://schemas.microsoft.com/office/drawing/2014/main" xmlns="" id="{CADB0DDF-E0D6-407F-8342-97948FBB67D8}"/>
              </a:ext>
            </a:extLst>
          </p:cNvPr>
          <p:cNvSpPr/>
          <p:nvPr/>
        </p:nvSpPr>
        <p:spPr>
          <a:xfrm>
            <a:off x="543167" y="5754510"/>
            <a:ext cx="8077200" cy="707886"/>
          </a:xfrm>
          <a:prstGeom prst="rect">
            <a:avLst/>
          </a:prstGeom>
        </p:spPr>
        <p:txBody>
          <a:bodyPr wrap="square">
            <a:spAutoFit/>
          </a:bodyPr>
          <a:lstStyle/>
          <a:p>
            <a:pPr algn="ctr"/>
            <a:r>
              <a:rPr lang="en-US" sz="2000" b="0" dirty="0"/>
              <a:t>Click on the video for </a:t>
            </a:r>
            <a:r>
              <a:rPr lang="en-US" sz="2000" b="0" dirty="0" smtClean="0"/>
              <a:t>a demonstration of the differences between simple and compound interest..</a:t>
            </a:r>
            <a:endParaRPr lang="en-US" sz="2000" b="0" dirty="0"/>
          </a:p>
        </p:txBody>
      </p:sp>
    </p:spTree>
    <p:extLst>
      <p:ext uri="{BB962C8B-B14F-4D97-AF65-F5344CB8AC3E}">
        <p14:creationId xmlns:p14="http://schemas.microsoft.com/office/powerpoint/2010/main" val="3212422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The Rule of 72</a:t>
            </a:r>
          </a:p>
        </p:txBody>
      </p:sp>
      <p:sp>
        <p:nvSpPr>
          <p:cNvPr id="3" name="Content Placeholder 2"/>
          <p:cNvSpPr>
            <a:spLocks noGrp="1"/>
          </p:cNvSpPr>
          <p:nvPr>
            <p:ph idx="1"/>
          </p:nvPr>
        </p:nvSpPr>
        <p:spPr>
          <a:xfrm>
            <a:off x="395288" y="1371600"/>
            <a:ext cx="8367712" cy="5081588"/>
          </a:xfrm>
        </p:spPr>
        <p:txBody>
          <a:bodyPr/>
          <a:lstStyle/>
          <a:p>
            <a:r>
              <a:rPr lang="en-US" sz="2000" dirty="0"/>
              <a:t>The Rule of 72 helps you determine when an investment </a:t>
            </a:r>
            <a:r>
              <a:rPr lang="en-US" sz="2000" dirty="0" smtClean="0"/>
              <a:t>using compounded interest will </a:t>
            </a:r>
            <a:r>
              <a:rPr lang="en-US" sz="2000" dirty="0"/>
              <a:t>double in value. </a:t>
            </a:r>
            <a:endParaRPr lang="en-US" sz="2000" dirty="0" smtClean="0"/>
          </a:p>
          <a:p>
            <a:r>
              <a:rPr lang="en-US" sz="2000" dirty="0" smtClean="0"/>
              <a:t>This </a:t>
            </a:r>
            <a:r>
              <a:rPr lang="en-US" sz="2000" dirty="0"/>
              <a:t>formula requires you to input the rate of return or interest on the investment, and it also assumes that compounding is only done annually. </a:t>
            </a:r>
            <a:endParaRPr lang="en-US" sz="2000" dirty="0" smtClean="0"/>
          </a:p>
          <a:p>
            <a:r>
              <a:rPr lang="en-US" sz="2000" dirty="0" smtClean="0"/>
              <a:t>Simply </a:t>
            </a:r>
            <a:r>
              <a:rPr lang="en-US" sz="2000" dirty="0"/>
              <a:t>use the formula (72/interest) and you will have the answer to how many years it will take for your investment to double. </a:t>
            </a:r>
            <a:endParaRPr lang="en-US" sz="2000" dirty="0" smtClean="0"/>
          </a:p>
          <a:p>
            <a:pPr lvl="1"/>
            <a:r>
              <a:rPr lang="en-US" sz="1600" b="0" dirty="0" smtClean="0"/>
              <a:t>For </a:t>
            </a:r>
            <a:r>
              <a:rPr lang="en-US" sz="1600" b="0" dirty="0"/>
              <a:t>example, if </a:t>
            </a:r>
            <a:r>
              <a:rPr lang="en-US" sz="1600" b="0" dirty="0" smtClean="0"/>
              <a:t>you invested $1000 and your </a:t>
            </a:r>
            <a:r>
              <a:rPr lang="en-US" sz="1600" b="0" dirty="0"/>
              <a:t>annual rate of return is 10%, your formula would be (72/10), equating to 7.2 years before your investment is </a:t>
            </a:r>
            <a:r>
              <a:rPr lang="en-US" sz="1600" b="0" dirty="0" smtClean="0"/>
              <a:t>doubled to $2000.</a:t>
            </a:r>
            <a:endParaRPr lang="en-US" sz="1600" b="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000" t="15714" r="12000" b="19524"/>
          <a:stretch/>
        </p:blipFill>
        <p:spPr>
          <a:xfrm>
            <a:off x="2483644" y="4419600"/>
            <a:ext cx="4191000" cy="1850571"/>
          </a:xfrm>
          <a:prstGeom prst="rect">
            <a:avLst/>
          </a:prstGeom>
        </p:spPr>
      </p:pic>
    </p:spTree>
    <p:extLst>
      <p:ext uri="{BB962C8B-B14F-4D97-AF65-F5344CB8AC3E}">
        <p14:creationId xmlns:p14="http://schemas.microsoft.com/office/powerpoint/2010/main" val="1216777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91512" cy="508000"/>
          </a:xfrm>
        </p:spPr>
        <p:txBody>
          <a:bodyPr/>
          <a:lstStyle/>
          <a:p>
            <a:r>
              <a:rPr lang="en-US" sz="3600" b="0" dirty="0">
                <a:effectLst>
                  <a:outerShdw blurRad="38100" dist="38100" dir="2700000" algn="tl">
                    <a:srgbClr val="000000">
                      <a:alpha val="43137"/>
                    </a:srgbClr>
                  </a:outerShdw>
                </a:effectLst>
              </a:rPr>
              <a:t>Why is retirement planning important?</a:t>
            </a:r>
            <a:endParaRPr lang="en-US" sz="36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8367712" cy="5081588"/>
          </a:xfrm>
        </p:spPr>
        <p:txBody>
          <a:bodyPr/>
          <a:lstStyle/>
          <a:p>
            <a:r>
              <a:rPr lang="en-US" sz="2000" dirty="0"/>
              <a:t>Saving now for retirement will ensure that you have enough money to enjoy a comfortable standard of living when you stop or reduce the amount of hours you work. </a:t>
            </a:r>
          </a:p>
          <a:p>
            <a:pPr lvl="1"/>
            <a:r>
              <a:rPr lang="en-US" sz="1600" b="0" dirty="0"/>
              <a:t>Social Security wasn't designed to be anyone's sole income in retirement. </a:t>
            </a:r>
            <a:endParaRPr lang="en-US" sz="1600" b="0" dirty="0" smtClean="0"/>
          </a:p>
          <a:p>
            <a:pPr lvl="1"/>
            <a:r>
              <a:rPr lang="en-US" sz="1600" b="0" dirty="0" smtClean="0"/>
              <a:t>Social </a:t>
            </a:r>
            <a:r>
              <a:rPr lang="en-US" sz="1600" b="0" dirty="0"/>
              <a:t>Security </a:t>
            </a:r>
            <a:r>
              <a:rPr lang="en-US" sz="1600" b="0" dirty="0" smtClean="0"/>
              <a:t>payments </a:t>
            </a:r>
            <a:r>
              <a:rPr lang="en-US" sz="1600" b="0" dirty="0"/>
              <a:t>replace about 40% of the average wage earner’s income after retiring. </a:t>
            </a:r>
            <a:endParaRPr lang="en-US" sz="1600" b="0" dirty="0" smtClean="0"/>
          </a:p>
          <a:p>
            <a:pPr lvl="1"/>
            <a:r>
              <a:rPr lang="en-US" sz="1600" b="0" dirty="0" smtClean="0"/>
              <a:t>Most </a:t>
            </a:r>
            <a:r>
              <a:rPr lang="en-US" sz="1600" b="0" dirty="0"/>
              <a:t>financial advisors say retirees will need about 70% of their work income to live comfortably in retirement.</a:t>
            </a:r>
            <a:r>
              <a:rPr lang="en-US" sz="1600" b="0" dirty="0" smtClean="0"/>
              <a:t>. </a:t>
            </a:r>
          </a:p>
          <a:p>
            <a:r>
              <a:rPr lang="en-US" sz="2000" dirty="0" smtClean="0"/>
              <a:t>The </a:t>
            </a:r>
            <a:r>
              <a:rPr lang="en-US" sz="2000" dirty="0"/>
              <a:t>earlier you start planning, the more time your money has to grow.</a:t>
            </a:r>
          </a:p>
          <a:p>
            <a:pPr lvl="1"/>
            <a:r>
              <a:rPr lang="en-US" sz="1600" b="0" dirty="0" smtClean="0"/>
              <a:t>Even </a:t>
            </a:r>
            <a:r>
              <a:rPr lang="en-US" sz="1600" b="0" dirty="0"/>
              <a:t>modest monthly contributions to a retirement account for 30 to 40 years </a:t>
            </a:r>
            <a:r>
              <a:rPr lang="en-US" sz="1600" b="0" dirty="0" smtClean="0"/>
              <a:t>can easily </a:t>
            </a:r>
            <a:r>
              <a:rPr lang="en-US" sz="1600" b="0" dirty="0"/>
              <a:t>lead to an accumulation of several hundred thousand </a:t>
            </a:r>
            <a:r>
              <a:rPr lang="en-US" sz="1600" b="0" dirty="0" smtClean="0"/>
              <a:t>dollars through the miracle </a:t>
            </a:r>
            <a:r>
              <a:rPr lang="en-US" sz="1600" b="0" dirty="0"/>
              <a:t>of compound </a:t>
            </a:r>
            <a:r>
              <a:rPr lang="en-US" sz="1600" b="0" dirty="0" smtClean="0"/>
              <a:t>interest.</a:t>
            </a:r>
          </a:p>
          <a:p>
            <a:r>
              <a:rPr lang="en-US" sz="2000" dirty="0" smtClean="0"/>
              <a:t>The </a:t>
            </a:r>
            <a:r>
              <a:rPr lang="en-US" sz="2000" dirty="0"/>
              <a:t>longer you </a:t>
            </a:r>
            <a:r>
              <a:rPr lang="en-US" sz="2000" dirty="0" smtClean="0"/>
              <a:t>wait to start saving, </a:t>
            </a:r>
            <a:r>
              <a:rPr lang="en-US" sz="2000" dirty="0"/>
              <a:t>the more difficult it is to ensure that you will have a comfortable retirement.</a:t>
            </a:r>
            <a:endParaRPr lang="en-US" sz="2000" b="0" dirty="0"/>
          </a:p>
          <a:p>
            <a:endParaRPr lang="en-US" sz="1400" dirty="0"/>
          </a:p>
        </p:txBody>
      </p:sp>
    </p:spTree>
    <p:extLst>
      <p:ext uri="{BB962C8B-B14F-4D97-AF65-F5344CB8AC3E}">
        <p14:creationId xmlns:p14="http://schemas.microsoft.com/office/powerpoint/2010/main" val="6789663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5</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Explain to your merit badge counselor what the following investments are and how each works:</a:t>
            </a:r>
          </a:p>
          <a:p>
            <a:pPr lvl="1">
              <a:buFont typeface="+mj-lt"/>
              <a:buAutoNum type="alphaLcPeriod"/>
            </a:pPr>
            <a:r>
              <a:rPr lang="en-US" sz="1600" b="0" dirty="0"/>
              <a:t>Common stocks</a:t>
            </a:r>
          </a:p>
          <a:p>
            <a:pPr lvl="1">
              <a:buFont typeface="+mj-lt"/>
              <a:buAutoNum type="alphaLcPeriod"/>
            </a:pPr>
            <a:r>
              <a:rPr lang="en-US" sz="1600" b="0" dirty="0"/>
              <a:t>Mutual funds</a:t>
            </a:r>
          </a:p>
          <a:p>
            <a:pPr lvl="1">
              <a:buFont typeface="+mj-lt"/>
              <a:buAutoNum type="alphaLcPeriod"/>
            </a:pPr>
            <a:r>
              <a:rPr lang="en-US" sz="1600" b="0" dirty="0"/>
              <a:t>Life insurance</a:t>
            </a:r>
          </a:p>
          <a:p>
            <a:pPr lvl="1">
              <a:buFont typeface="+mj-lt"/>
              <a:buAutoNum type="alphaLcPeriod"/>
            </a:pPr>
            <a:r>
              <a:rPr lang="en-US" sz="1600" b="0" dirty="0"/>
              <a:t>A certificate of deposit (CD)</a:t>
            </a:r>
          </a:p>
          <a:p>
            <a:pPr lvl="1">
              <a:buFont typeface="+mj-lt"/>
              <a:buAutoNum type="alphaLcPeriod"/>
            </a:pPr>
            <a:r>
              <a:rPr lang="en-US" sz="1600" b="0" dirty="0"/>
              <a:t>A savings account</a:t>
            </a:r>
          </a:p>
          <a:p>
            <a:pPr lvl="1">
              <a:buFont typeface="+mj-lt"/>
              <a:buAutoNum type="alphaLcPeriod"/>
            </a:pPr>
            <a:r>
              <a:rPr lang="en-US" sz="1600" b="0" dirty="0"/>
              <a:t>A U.S. savings bond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pic>
        <p:nvPicPr>
          <p:cNvPr id="6" name="Picture 5">
            <a:extLst>
              <a:ext uri="{FF2B5EF4-FFF2-40B4-BE49-F238E27FC236}">
                <a16:creationId xmlns:a16="http://schemas.microsoft.com/office/drawing/2014/main" xmlns="" id="{A61846AA-DE7B-4F27-9D68-B4F9D8DB3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75" y="2362200"/>
            <a:ext cx="4330904" cy="2938462"/>
          </a:xfrm>
          <a:prstGeom prst="rect">
            <a:avLst/>
          </a:prstGeom>
        </p:spPr>
      </p:pic>
      <p:sp>
        <p:nvSpPr>
          <p:cNvPr id="2" name="Rectangle 1"/>
          <p:cNvSpPr/>
          <p:nvPr/>
        </p:nvSpPr>
        <p:spPr>
          <a:xfrm>
            <a:off x="414516" y="5588000"/>
            <a:ext cx="8307591" cy="646331"/>
          </a:xfrm>
          <a:prstGeom prst="rect">
            <a:avLst/>
          </a:prstGeom>
        </p:spPr>
        <p:txBody>
          <a:bodyPr wrap="square">
            <a:spAutoFit/>
          </a:bodyPr>
          <a:lstStyle/>
          <a:p>
            <a:r>
              <a:rPr lang="en-US" b="0" dirty="0">
                <a:latin typeface="+mn-lt"/>
              </a:rPr>
              <a:t>Download the “</a:t>
            </a:r>
            <a:r>
              <a:rPr lang="en-US" b="0" dirty="0">
                <a:solidFill>
                  <a:srgbClr val="C00000"/>
                </a:solidFill>
                <a:latin typeface="+mn-lt"/>
              </a:rPr>
              <a:t>$10,000 Exercise</a:t>
            </a:r>
            <a:r>
              <a:rPr lang="en-US" b="0" dirty="0">
                <a:latin typeface="+mn-lt"/>
              </a:rPr>
              <a:t>” that accompanies this presentation to help you with the completion of Requirement 5.</a:t>
            </a:r>
            <a:endParaRPr lang="en-US" sz="1200" b="0" dirty="0">
              <a:latin typeface="+mn-lt"/>
            </a:endParaRPr>
          </a:p>
        </p:txBody>
      </p:sp>
    </p:spTree>
    <p:extLst>
      <p:ext uri="{BB962C8B-B14F-4D97-AF65-F5344CB8AC3E}">
        <p14:creationId xmlns:p14="http://schemas.microsoft.com/office/powerpoint/2010/main" val="3090596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Common Stock</a:t>
            </a:r>
          </a:p>
        </p:txBody>
      </p:sp>
      <p:sp>
        <p:nvSpPr>
          <p:cNvPr id="3" name="Content Placeholder 2"/>
          <p:cNvSpPr>
            <a:spLocks noGrp="1"/>
          </p:cNvSpPr>
          <p:nvPr>
            <p:ph idx="1"/>
          </p:nvPr>
        </p:nvSpPr>
        <p:spPr>
          <a:xfrm>
            <a:off x="394879" y="1219200"/>
            <a:ext cx="3719512" cy="2547937"/>
          </a:xfrm>
        </p:spPr>
        <p:txBody>
          <a:bodyPr/>
          <a:lstStyle/>
          <a:p>
            <a:pPr eaLnBrk="0" hangingPunct="0">
              <a:spcBef>
                <a:spcPct val="0"/>
              </a:spcBef>
            </a:pPr>
            <a:r>
              <a:rPr lang="en-US" sz="1800" dirty="0"/>
              <a:t>Common stock is a representation of partial ownership in a company and is the type of stock most people buy. </a:t>
            </a:r>
          </a:p>
          <a:p>
            <a:pPr eaLnBrk="0" hangingPunct="0">
              <a:spcBef>
                <a:spcPct val="0"/>
              </a:spcBef>
            </a:pPr>
            <a:r>
              <a:rPr lang="en-US" sz="1800" dirty="0"/>
              <a:t>Common stock comes with voting rights.</a:t>
            </a:r>
          </a:p>
          <a:p>
            <a:r>
              <a:rPr lang="en-US" sz="1800" dirty="0">
                <a:solidFill>
                  <a:schemeClr val="tx1">
                    <a:lumMod val="50000"/>
                  </a:schemeClr>
                </a:solidFill>
              </a:rPr>
              <a:t>Common shareholders have the most potential for profit</a:t>
            </a:r>
            <a:r>
              <a:rPr lang="en-US" sz="1800" dirty="0"/>
              <a:t>. </a:t>
            </a:r>
          </a:p>
          <a:p>
            <a:endParaRPr lang="en-US" sz="1200" dirty="0"/>
          </a:p>
          <a:p>
            <a:pPr marL="0" lvl="0" indent="0" eaLnBrk="0" hangingPunct="0">
              <a:spcBef>
                <a:spcPct val="0"/>
              </a:spcBef>
              <a:buNone/>
            </a:pPr>
            <a:endParaRPr lang="en-US" altLang="en-US" sz="1200" dirty="0">
              <a:solidFill>
                <a:schemeClr val="tx1"/>
              </a:solidFill>
              <a:latin typeface="Arial" panose="020B0604020202020204" pitchFamily="34" charset="0"/>
            </a:endParaRPr>
          </a:p>
        </p:txBody>
      </p:sp>
      <p:pic>
        <p:nvPicPr>
          <p:cNvPr id="5" name="Picture 4">
            <a:extLst>
              <a:ext uri="{FF2B5EF4-FFF2-40B4-BE49-F238E27FC236}">
                <a16:creationId xmlns:a16="http://schemas.microsoft.com/office/drawing/2014/main" xmlns="" id="{4B3F59B2-6ECB-4CFC-B9C0-E403B99CD20E}"/>
              </a:ext>
            </a:extLst>
          </p:cNvPr>
          <p:cNvPicPr>
            <a:picLocks noChangeAspect="1"/>
          </p:cNvPicPr>
          <p:nvPr/>
        </p:nvPicPr>
        <p:blipFill>
          <a:blip r:embed="rId2"/>
          <a:stretch>
            <a:fillRect/>
          </a:stretch>
        </p:blipFill>
        <p:spPr>
          <a:xfrm>
            <a:off x="4194512" y="762000"/>
            <a:ext cx="4664057" cy="3005137"/>
          </a:xfrm>
          <a:prstGeom prst="rect">
            <a:avLst/>
          </a:prstGeom>
        </p:spPr>
      </p:pic>
      <p:sp>
        <p:nvSpPr>
          <p:cNvPr id="6" name="Content Placeholder 2">
            <a:extLst>
              <a:ext uri="{FF2B5EF4-FFF2-40B4-BE49-F238E27FC236}">
                <a16:creationId xmlns:a16="http://schemas.microsoft.com/office/drawing/2014/main" xmlns="" id="{DE64C143-1424-481C-8E36-B71F840F25A7}"/>
              </a:ext>
            </a:extLst>
          </p:cNvPr>
          <p:cNvSpPr txBox="1">
            <a:spLocks/>
          </p:cNvSpPr>
          <p:nvPr/>
        </p:nvSpPr>
        <p:spPr bwMode="auto">
          <a:xfrm>
            <a:off x="394879" y="3767137"/>
            <a:ext cx="8535969" cy="28694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r>
              <a:rPr lang="en-US" sz="1800" b="0" kern="0" dirty="0"/>
              <a:t>If a company chooses to distribute some of their profits to common stockholders in the form of dividends, each common stockholder is entitled to a proportional share. </a:t>
            </a:r>
          </a:p>
          <a:p>
            <a:pPr lvl="1"/>
            <a:r>
              <a:rPr lang="en-US" sz="1600" b="0" kern="0" dirty="0"/>
              <a:t>If a company declares a dividend of $10 million and there are 20 million shareholders, common stockholders will receive $0.50 for each share they own.</a:t>
            </a:r>
          </a:p>
          <a:p>
            <a:r>
              <a:rPr lang="en-US" sz="1800" b="0" kern="0" dirty="0"/>
              <a:t>In the event of bankruptcy, common stockholders have the lowest-priority claim on a company's assets.</a:t>
            </a:r>
          </a:p>
          <a:p>
            <a:r>
              <a:rPr lang="en-US" sz="1800" b="0" kern="0" dirty="0"/>
              <a:t>As a result, common stockholders generally receive nothing and their shares become worthless.</a:t>
            </a:r>
          </a:p>
          <a:p>
            <a:endParaRPr lang="en-US" sz="1200" b="0" kern="0" dirty="0"/>
          </a:p>
          <a:p>
            <a:pPr marL="0" indent="0" eaLnBrk="0" hangingPunct="0">
              <a:spcBef>
                <a:spcPct val="0"/>
              </a:spcBef>
              <a:buFontTx/>
              <a:buNone/>
            </a:pPr>
            <a:endParaRPr lang="en-US" altLang="en-US" sz="1200" b="0" kern="0" dirty="0">
              <a:solidFill>
                <a:schemeClr val="tx1"/>
              </a:solidFill>
              <a:latin typeface="Arial" panose="020B0604020202020204" pitchFamily="34" charset="0"/>
            </a:endParaRPr>
          </a:p>
        </p:txBody>
      </p:sp>
    </p:spTree>
    <p:extLst>
      <p:ext uri="{BB962C8B-B14F-4D97-AF65-F5344CB8AC3E}">
        <p14:creationId xmlns:p14="http://schemas.microsoft.com/office/powerpoint/2010/main" val="4170365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7488236" cy="508000"/>
          </a:xfrm>
        </p:spPr>
        <p:txBody>
          <a:bodyPr/>
          <a:lstStyle/>
          <a:p>
            <a:r>
              <a:rPr lang="en-US" b="0" dirty="0">
                <a:effectLst>
                  <a:outerShdw blurRad="38100" dist="38100" dir="2700000" algn="tl">
                    <a:srgbClr val="000000">
                      <a:alpha val="43137"/>
                    </a:srgbClr>
                  </a:outerShdw>
                </a:effectLst>
              </a:rPr>
              <a:t>Preferred Stock</a:t>
            </a:r>
          </a:p>
        </p:txBody>
      </p:sp>
      <p:sp>
        <p:nvSpPr>
          <p:cNvPr id="3" name="Content Placeholder 2"/>
          <p:cNvSpPr>
            <a:spLocks noGrp="1"/>
          </p:cNvSpPr>
          <p:nvPr>
            <p:ph idx="1"/>
          </p:nvPr>
        </p:nvSpPr>
        <p:spPr>
          <a:xfrm>
            <a:off x="395289" y="1371600"/>
            <a:ext cx="4024312" cy="5081588"/>
          </a:xfrm>
        </p:spPr>
        <p:txBody>
          <a:bodyPr/>
          <a:lstStyle/>
          <a:p>
            <a:pPr eaLnBrk="0" hangingPunct="0">
              <a:spcBef>
                <a:spcPct val="0"/>
              </a:spcBef>
            </a:pPr>
            <a:r>
              <a:rPr lang="en-US" altLang="en-US" sz="1800" b="0" dirty="0">
                <a:solidFill>
                  <a:schemeClr val="tx1">
                    <a:lumMod val="50000"/>
                  </a:schemeClr>
                </a:solidFill>
              </a:rPr>
              <a:t>Preferred stockholders usually don’t have voting rights but receive a fixed, guaranteed dividend payments before common stockholders do</a:t>
            </a:r>
            <a:r>
              <a:rPr lang="en-US" altLang="en-US" sz="1800" dirty="0">
                <a:solidFill>
                  <a:schemeClr val="tx1">
                    <a:lumMod val="50000"/>
                  </a:schemeClr>
                </a:solidFill>
              </a:rPr>
              <a:t>.</a:t>
            </a:r>
          </a:p>
          <a:p>
            <a:pPr eaLnBrk="0" hangingPunct="0">
              <a:spcBef>
                <a:spcPct val="0"/>
              </a:spcBef>
            </a:pPr>
            <a:r>
              <a:rPr lang="en-US" altLang="en-US" sz="1800" b="0" dirty="0">
                <a:solidFill>
                  <a:schemeClr val="tx1">
                    <a:lumMod val="50000"/>
                  </a:schemeClr>
                </a:solidFill>
              </a:rPr>
              <a:t>They have priority over common stockholders if the company goes bankrupt and its assets are liquidated. </a:t>
            </a:r>
          </a:p>
          <a:p>
            <a:pPr lvl="1" eaLnBrk="0" hangingPunct="0">
              <a:spcBef>
                <a:spcPct val="0"/>
              </a:spcBef>
            </a:pPr>
            <a:endParaRPr lang="en-US" altLang="en-US" sz="2000" b="0" dirty="0">
              <a:solidFill>
                <a:schemeClr val="tx1"/>
              </a:solidFill>
            </a:endParaRPr>
          </a:p>
          <a:p>
            <a:pPr marL="0" lvl="0" indent="0" eaLnBrk="0" hangingPunct="0">
              <a:spcBef>
                <a:spcPct val="0"/>
              </a:spcBef>
              <a:buNone/>
            </a:pPr>
            <a:endParaRPr lang="en-US" altLang="en-US" sz="1200" dirty="0">
              <a:solidFill>
                <a:schemeClr val="tx1"/>
              </a:solidFill>
              <a:latin typeface="Arial" panose="020B0604020202020204" pitchFamily="34" charset="0"/>
            </a:endParaRPr>
          </a:p>
        </p:txBody>
      </p:sp>
      <p:pic>
        <p:nvPicPr>
          <p:cNvPr id="5" name="Picture 4">
            <a:extLst>
              <a:ext uri="{FF2B5EF4-FFF2-40B4-BE49-F238E27FC236}">
                <a16:creationId xmlns:a16="http://schemas.microsoft.com/office/drawing/2014/main" xmlns="" id="{ACA3CF6B-CDBB-41CC-8DC5-7C6778F2B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395" y="1371600"/>
            <a:ext cx="4221316" cy="2764962"/>
          </a:xfrm>
          <a:prstGeom prst="rect">
            <a:avLst/>
          </a:prstGeom>
        </p:spPr>
      </p:pic>
    </p:spTree>
    <p:extLst>
      <p:ext uri="{BB962C8B-B14F-4D97-AF65-F5344CB8AC3E}">
        <p14:creationId xmlns:p14="http://schemas.microsoft.com/office/powerpoint/2010/main" val="159872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6"/>
            </a:pPr>
            <a:r>
              <a:rPr lang="en-US" sz="2000" dirty="0"/>
              <a:t>Explain to your counselor why people might purchase the following types of insurance and how they work:</a:t>
            </a:r>
          </a:p>
          <a:p>
            <a:pPr lvl="1">
              <a:buFont typeface="+mj-lt"/>
              <a:buAutoNum type="alphaLcPeriod"/>
            </a:pPr>
            <a:r>
              <a:rPr lang="en-US" sz="1600" b="0" dirty="0"/>
              <a:t>Automobile</a:t>
            </a:r>
          </a:p>
          <a:p>
            <a:pPr lvl="1">
              <a:buFont typeface="+mj-lt"/>
              <a:buAutoNum type="alphaLcPeriod"/>
            </a:pPr>
            <a:r>
              <a:rPr lang="en-US" sz="1600" b="0" dirty="0"/>
              <a:t>Health</a:t>
            </a:r>
          </a:p>
          <a:p>
            <a:pPr lvl="1">
              <a:buFont typeface="+mj-lt"/>
              <a:buAutoNum type="alphaLcPeriod"/>
            </a:pPr>
            <a:r>
              <a:rPr lang="en-US" sz="1600" b="0" dirty="0"/>
              <a:t>Homeowner's/renter's</a:t>
            </a:r>
          </a:p>
          <a:p>
            <a:pPr lvl="1">
              <a:buFont typeface="+mj-lt"/>
              <a:buAutoNum type="alphaLcPeriod"/>
            </a:pPr>
            <a:r>
              <a:rPr lang="en-US" sz="1600" b="0" dirty="0"/>
              <a:t>Whole life and term life</a:t>
            </a:r>
          </a:p>
          <a:p>
            <a:pPr>
              <a:buFont typeface="+mj-lt"/>
              <a:buAutoNum type="arabicPeriod" startAt="6"/>
            </a:pPr>
            <a:r>
              <a:rPr lang="en-US" sz="2000" dirty="0"/>
              <a:t>Explain to your merit badge counselor the following:</a:t>
            </a:r>
          </a:p>
          <a:p>
            <a:pPr lvl="1">
              <a:buFont typeface="+mj-lt"/>
              <a:buAutoNum type="alphaLcPeriod"/>
            </a:pPr>
            <a:r>
              <a:rPr lang="en-US" sz="1600" b="0" dirty="0"/>
              <a:t>What a loan is, what interest is, and how the annual percentage rate (APR) measures the true cost of a loan.</a:t>
            </a:r>
          </a:p>
          <a:p>
            <a:pPr lvl="1">
              <a:buFont typeface="+mj-lt"/>
              <a:buAutoNum type="alphaLcPeriod"/>
            </a:pPr>
            <a:r>
              <a:rPr lang="en-US" sz="1600" b="0" dirty="0"/>
              <a:t>The different ways to borrow money.</a:t>
            </a:r>
          </a:p>
          <a:p>
            <a:pPr lvl="1">
              <a:buFont typeface="+mj-lt"/>
              <a:buAutoNum type="alphaLcPeriod"/>
            </a:pPr>
            <a:r>
              <a:rPr lang="en-US" sz="1600" b="0" dirty="0"/>
              <a:t>The differences between a charge card, debit card, and credit card. What are the costs and pitfalls of using these financial tools? Explain why it is unwise to make only the minimum payment on your credit card.</a:t>
            </a:r>
          </a:p>
          <a:p>
            <a:pPr lvl="1">
              <a:buFont typeface="+mj-lt"/>
              <a:buAutoNum type="alphaLcPeriod"/>
            </a:pPr>
            <a:r>
              <a:rPr lang="en-US" sz="1600" b="0" dirty="0"/>
              <a:t>Credit reports and how personal responsibility can affect your credit report.</a:t>
            </a:r>
          </a:p>
          <a:p>
            <a:pPr lvl="1">
              <a:buFont typeface="+mj-lt"/>
              <a:buAutoNum type="alphaLcPeriod"/>
            </a:pPr>
            <a:r>
              <a:rPr lang="en-US" sz="1600" b="0" dirty="0"/>
              <a:t>Ways to reduce or eliminate debt.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247202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44" y="457200"/>
            <a:ext cx="7618412" cy="508000"/>
          </a:xfrm>
        </p:spPr>
        <p:txBody>
          <a:bodyPr/>
          <a:lstStyle/>
          <a:p>
            <a:r>
              <a:rPr lang="en-US" b="0" dirty="0">
                <a:effectLst>
                  <a:outerShdw blurRad="38100" dist="38100" dir="2700000" algn="tl">
                    <a:srgbClr val="000000">
                      <a:alpha val="43137"/>
                    </a:srgbClr>
                  </a:outerShdw>
                </a:effectLst>
              </a:rPr>
              <a:t>Common vs. Preferred Stock</a:t>
            </a:r>
          </a:p>
        </p:txBody>
      </p:sp>
      <p:graphicFrame>
        <p:nvGraphicFramePr>
          <p:cNvPr id="8" name="Content Placeholder 7">
            <a:extLst>
              <a:ext uri="{FF2B5EF4-FFF2-40B4-BE49-F238E27FC236}">
                <a16:creationId xmlns:a16="http://schemas.microsoft.com/office/drawing/2014/main" xmlns="" id="{E9C6A615-A96E-42AC-948C-F6E756DA5CCA}"/>
              </a:ext>
            </a:extLst>
          </p:cNvPr>
          <p:cNvGraphicFramePr>
            <a:graphicFrameLocks noGrp="1"/>
          </p:cNvGraphicFramePr>
          <p:nvPr>
            <p:ph idx="1"/>
            <p:extLst>
              <p:ext uri="{D42A27DB-BD31-4B8C-83A1-F6EECF244321}">
                <p14:modId xmlns:p14="http://schemas.microsoft.com/office/powerpoint/2010/main" val="1193518613"/>
              </p:ext>
            </p:extLst>
          </p:nvPr>
        </p:nvGraphicFramePr>
        <p:xfrm>
          <a:off x="304800" y="1066800"/>
          <a:ext cx="8610600" cy="522224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xmlns="" val="2773478765"/>
                    </a:ext>
                  </a:extLst>
                </a:gridCol>
                <a:gridCol w="3238500">
                  <a:extLst>
                    <a:ext uri="{9D8B030D-6E8A-4147-A177-3AD203B41FA5}">
                      <a16:colId xmlns:a16="http://schemas.microsoft.com/office/drawing/2014/main" xmlns="" val="2453232160"/>
                    </a:ext>
                  </a:extLst>
                </a:gridCol>
                <a:gridCol w="3238500">
                  <a:extLst>
                    <a:ext uri="{9D8B030D-6E8A-4147-A177-3AD203B41FA5}">
                      <a16:colId xmlns:a16="http://schemas.microsoft.com/office/drawing/2014/main" xmlns="" val="2529511409"/>
                    </a:ext>
                  </a:extLst>
                </a:gridCol>
              </a:tblGrid>
              <a:tr h="370840">
                <a:tc>
                  <a:txBody>
                    <a:bodyPr/>
                    <a:lstStyle/>
                    <a:p>
                      <a:endParaRPr lang="en-US"/>
                    </a:p>
                  </a:txBody>
                  <a:tcPr anchor="ctr"/>
                </a:tc>
                <a:tc>
                  <a:txBody>
                    <a:bodyPr/>
                    <a:lstStyle/>
                    <a:p>
                      <a:r>
                        <a:rPr lang="en-US" sz="2000" dirty="0"/>
                        <a:t>Common stock</a:t>
                      </a:r>
                    </a:p>
                  </a:txBody>
                  <a:tcPr anchor="ctr"/>
                </a:tc>
                <a:tc>
                  <a:txBody>
                    <a:bodyPr/>
                    <a:lstStyle/>
                    <a:p>
                      <a:r>
                        <a:rPr lang="en-US" sz="2000" dirty="0"/>
                        <a:t>Preferred stock</a:t>
                      </a:r>
                    </a:p>
                  </a:txBody>
                  <a:tcPr anchor="ctr"/>
                </a:tc>
                <a:extLst>
                  <a:ext uri="{0D108BD9-81ED-4DB2-BD59-A6C34878D82A}">
                    <a16:rowId xmlns:a16="http://schemas.microsoft.com/office/drawing/2014/main" xmlns="" val="3224734343"/>
                  </a:ext>
                </a:extLst>
              </a:tr>
              <a:tr h="370840">
                <a:tc>
                  <a:txBody>
                    <a:bodyPr/>
                    <a:lstStyle/>
                    <a:p>
                      <a:r>
                        <a:rPr lang="en-US" sz="1700" dirty="0"/>
                        <a:t>Share price</a:t>
                      </a:r>
                    </a:p>
                  </a:txBody>
                  <a:tcPr anchor="ctr"/>
                </a:tc>
                <a:tc>
                  <a:txBody>
                    <a:bodyPr/>
                    <a:lstStyle/>
                    <a:p>
                      <a:r>
                        <a:rPr lang="en-US" sz="1700" dirty="0"/>
                        <a:t>More potential for growth or loss</a:t>
                      </a:r>
                    </a:p>
                  </a:txBody>
                  <a:tcPr anchor="ctr"/>
                </a:tc>
                <a:tc>
                  <a:txBody>
                    <a:bodyPr/>
                    <a:lstStyle/>
                    <a:p>
                      <a:r>
                        <a:rPr lang="en-US" sz="1700"/>
                        <a:t>Modest growth in value.</a:t>
                      </a:r>
                    </a:p>
                  </a:txBody>
                  <a:tcPr anchor="ctr"/>
                </a:tc>
                <a:extLst>
                  <a:ext uri="{0D108BD9-81ED-4DB2-BD59-A6C34878D82A}">
                    <a16:rowId xmlns:a16="http://schemas.microsoft.com/office/drawing/2014/main" xmlns="" val="1732396514"/>
                  </a:ext>
                </a:extLst>
              </a:tr>
              <a:tr h="370840">
                <a:tc>
                  <a:txBody>
                    <a:bodyPr/>
                    <a:lstStyle/>
                    <a:p>
                      <a:r>
                        <a:rPr lang="en-US" sz="1700" dirty="0"/>
                        <a:t>Income</a:t>
                      </a:r>
                    </a:p>
                  </a:txBody>
                  <a:tcPr anchor="ctr"/>
                </a:tc>
                <a:tc>
                  <a:txBody>
                    <a:bodyPr/>
                    <a:lstStyle/>
                    <a:p>
                      <a:r>
                        <a:rPr lang="en-US" sz="1700" dirty="0"/>
                        <a:t>Usually based on increase of share price and dividends.</a:t>
                      </a:r>
                    </a:p>
                  </a:txBody>
                  <a:tcPr anchor="ctr"/>
                </a:tc>
                <a:tc>
                  <a:txBody>
                    <a:bodyPr/>
                    <a:lstStyle/>
                    <a:p>
                      <a:r>
                        <a:rPr lang="en-US" sz="1700" dirty="0"/>
                        <a:t>Reliable dividend income. Usually higher than Treasuries or bonds.</a:t>
                      </a:r>
                    </a:p>
                  </a:txBody>
                  <a:tcPr anchor="ctr"/>
                </a:tc>
                <a:extLst>
                  <a:ext uri="{0D108BD9-81ED-4DB2-BD59-A6C34878D82A}">
                    <a16:rowId xmlns:a16="http://schemas.microsoft.com/office/drawing/2014/main" xmlns="" val="3492671625"/>
                  </a:ext>
                </a:extLst>
              </a:tr>
              <a:tr h="370840">
                <a:tc>
                  <a:txBody>
                    <a:bodyPr/>
                    <a:lstStyle/>
                    <a:p>
                      <a:r>
                        <a:rPr lang="en-US" sz="1700" dirty="0"/>
                        <a:t>Dividend</a:t>
                      </a:r>
                    </a:p>
                  </a:txBody>
                  <a:tcPr anchor="ctr"/>
                </a:tc>
                <a:tc>
                  <a:txBody>
                    <a:bodyPr/>
                    <a:lstStyle/>
                    <a:p>
                      <a:r>
                        <a:rPr lang="en-US" sz="1700" dirty="0"/>
                        <a:t>Varies, if offered at all. Dividend paid after preferred stockholders.</a:t>
                      </a:r>
                    </a:p>
                  </a:txBody>
                  <a:tcPr anchor="ctr"/>
                </a:tc>
                <a:tc>
                  <a:txBody>
                    <a:bodyPr/>
                    <a:lstStyle/>
                    <a:p>
                      <a:r>
                        <a:rPr lang="en-US" sz="1700" dirty="0"/>
                        <a:t>More consistent dividend. Paid before common stockholders.</a:t>
                      </a:r>
                    </a:p>
                  </a:txBody>
                  <a:tcPr anchor="ctr"/>
                </a:tc>
                <a:extLst>
                  <a:ext uri="{0D108BD9-81ED-4DB2-BD59-A6C34878D82A}">
                    <a16:rowId xmlns:a16="http://schemas.microsoft.com/office/drawing/2014/main" xmlns="" val="1390499686"/>
                  </a:ext>
                </a:extLst>
              </a:tr>
              <a:tr h="370840">
                <a:tc>
                  <a:txBody>
                    <a:bodyPr/>
                    <a:lstStyle/>
                    <a:p>
                      <a:r>
                        <a:rPr lang="en-US" sz="1700" dirty="0"/>
                        <a:t>Voting rights</a:t>
                      </a:r>
                    </a:p>
                  </a:txBody>
                  <a:tcPr anchor="ctr"/>
                </a:tc>
                <a:tc>
                  <a:txBody>
                    <a:bodyPr/>
                    <a:lstStyle/>
                    <a:p>
                      <a:r>
                        <a:rPr lang="en-US" sz="1700" dirty="0"/>
                        <a:t>Yes</a:t>
                      </a:r>
                    </a:p>
                  </a:txBody>
                  <a:tcPr anchor="ctr"/>
                </a:tc>
                <a:tc>
                  <a:txBody>
                    <a:bodyPr/>
                    <a:lstStyle/>
                    <a:p>
                      <a:r>
                        <a:rPr lang="en-US" sz="1700" dirty="0"/>
                        <a:t>No</a:t>
                      </a:r>
                    </a:p>
                  </a:txBody>
                  <a:tcPr anchor="ctr"/>
                </a:tc>
                <a:extLst>
                  <a:ext uri="{0D108BD9-81ED-4DB2-BD59-A6C34878D82A}">
                    <a16:rowId xmlns:a16="http://schemas.microsoft.com/office/drawing/2014/main" xmlns="" val="1508419633"/>
                  </a:ext>
                </a:extLst>
              </a:tr>
              <a:tr h="370840">
                <a:tc>
                  <a:txBody>
                    <a:bodyPr/>
                    <a:lstStyle/>
                    <a:p>
                      <a:r>
                        <a:rPr lang="en-US" sz="1700"/>
                        <a:t>Volatility</a:t>
                      </a:r>
                    </a:p>
                  </a:txBody>
                  <a:tcPr anchor="ctr"/>
                </a:tc>
                <a:tc>
                  <a:txBody>
                    <a:bodyPr/>
                    <a:lstStyle/>
                    <a:p>
                      <a:r>
                        <a:rPr lang="en-US" sz="1700" dirty="0"/>
                        <a:t>High</a:t>
                      </a:r>
                    </a:p>
                  </a:txBody>
                  <a:tcPr anchor="ctr"/>
                </a:tc>
                <a:tc>
                  <a:txBody>
                    <a:bodyPr/>
                    <a:lstStyle/>
                    <a:p>
                      <a:r>
                        <a:rPr lang="en-US" sz="1700" dirty="0"/>
                        <a:t>Low</a:t>
                      </a:r>
                    </a:p>
                  </a:txBody>
                  <a:tcPr anchor="ctr"/>
                </a:tc>
                <a:extLst>
                  <a:ext uri="{0D108BD9-81ED-4DB2-BD59-A6C34878D82A}">
                    <a16:rowId xmlns:a16="http://schemas.microsoft.com/office/drawing/2014/main" xmlns="" val="3298955120"/>
                  </a:ext>
                </a:extLst>
              </a:tr>
              <a:tr h="370840">
                <a:tc>
                  <a:txBody>
                    <a:bodyPr/>
                    <a:lstStyle/>
                    <a:p>
                      <a:r>
                        <a:rPr lang="en-US" sz="1700"/>
                        <a:t>Bankruptcy/Liquidation Preferences</a:t>
                      </a:r>
                    </a:p>
                  </a:txBody>
                  <a:tcPr anchor="ctr"/>
                </a:tc>
                <a:tc>
                  <a:txBody>
                    <a:bodyPr/>
                    <a:lstStyle/>
                    <a:p>
                      <a:r>
                        <a:rPr lang="en-US" sz="1700" dirty="0"/>
                        <a:t>Last paid in bankruptcy.</a:t>
                      </a:r>
                    </a:p>
                  </a:txBody>
                  <a:tcPr anchor="ctr"/>
                </a:tc>
                <a:tc>
                  <a:txBody>
                    <a:bodyPr/>
                    <a:lstStyle/>
                    <a:p>
                      <a:r>
                        <a:rPr lang="en-US" sz="1700" dirty="0"/>
                        <a:t>Priority stockholder in bankruptcy, but does come after bondholders.</a:t>
                      </a:r>
                    </a:p>
                  </a:txBody>
                  <a:tcPr anchor="ctr"/>
                </a:tc>
                <a:extLst>
                  <a:ext uri="{0D108BD9-81ED-4DB2-BD59-A6C34878D82A}">
                    <a16:rowId xmlns:a16="http://schemas.microsoft.com/office/drawing/2014/main" xmlns="" val="1803883117"/>
                  </a:ext>
                </a:extLst>
              </a:tr>
              <a:tr h="370840">
                <a:tc>
                  <a:txBody>
                    <a:bodyPr/>
                    <a:lstStyle/>
                    <a:p>
                      <a:r>
                        <a:rPr lang="en-US" sz="1700"/>
                        <a:t>Strategic benefit summary</a:t>
                      </a:r>
                    </a:p>
                  </a:txBody>
                  <a:tcPr anchor="ctr"/>
                </a:tc>
                <a:tc>
                  <a:txBody>
                    <a:bodyPr/>
                    <a:lstStyle/>
                    <a:p>
                      <a:r>
                        <a:rPr lang="en-US" sz="1700"/>
                        <a:t>Influence company with voting rights, benefit from price appreciation of the stock.</a:t>
                      </a:r>
                    </a:p>
                  </a:txBody>
                  <a:tcPr anchor="ctr"/>
                </a:tc>
                <a:tc>
                  <a:txBody>
                    <a:bodyPr/>
                    <a:lstStyle/>
                    <a:p>
                      <a:r>
                        <a:rPr lang="en-US" sz="1700" dirty="0"/>
                        <a:t>Solid, almost guaranteed dividend return for investors.</a:t>
                      </a:r>
                    </a:p>
                  </a:txBody>
                  <a:tcPr anchor="ctr"/>
                </a:tc>
                <a:extLst>
                  <a:ext uri="{0D108BD9-81ED-4DB2-BD59-A6C34878D82A}">
                    <a16:rowId xmlns:a16="http://schemas.microsoft.com/office/drawing/2014/main" xmlns="" val="367030267"/>
                  </a:ext>
                </a:extLst>
              </a:tr>
            </a:tbl>
          </a:graphicData>
        </a:graphic>
      </p:graphicFrame>
    </p:spTree>
    <p:extLst>
      <p:ext uri="{BB962C8B-B14F-4D97-AF65-F5344CB8AC3E}">
        <p14:creationId xmlns:p14="http://schemas.microsoft.com/office/powerpoint/2010/main" val="2542928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Mutual Funds</a:t>
            </a:r>
          </a:p>
        </p:txBody>
      </p:sp>
      <p:sp>
        <p:nvSpPr>
          <p:cNvPr id="3" name="Content Placeholder 2"/>
          <p:cNvSpPr>
            <a:spLocks noGrp="1"/>
          </p:cNvSpPr>
          <p:nvPr>
            <p:ph idx="1"/>
          </p:nvPr>
        </p:nvSpPr>
        <p:spPr>
          <a:xfrm>
            <a:off x="395288" y="1371600"/>
            <a:ext cx="8139112" cy="5081588"/>
          </a:xfrm>
        </p:spPr>
        <p:txBody>
          <a:bodyPr/>
          <a:lstStyle/>
          <a:p>
            <a:r>
              <a:rPr lang="en-US" sz="2000" dirty="0">
                <a:solidFill>
                  <a:schemeClr val="tx1">
                    <a:lumMod val="50000"/>
                  </a:schemeClr>
                </a:solidFill>
              </a:rPr>
              <a:t>Mutual funds a type of investment that pools together money from many investors, then uses that money to invest in stocks, bonds or other assets. </a:t>
            </a:r>
          </a:p>
          <a:p>
            <a:r>
              <a:rPr lang="en-US" sz="2000" dirty="0">
                <a:solidFill>
                  <a:schemeClr val="tx1">
                    <a:lumMod val="50000"/>
                  </a:schemeClr>
                </a:solidFill>
              </a:rPr>
              <a:t>Mutual funds are typically managed by a professional who selects the investments and charge an annual fee for ownership. </a:t>
            </a:r>
          </a:p>
          <a:p>
            <a:r>
              <a:rPr lang="en-US" sz="2000" dirty="0">
                <a:solidFill>
                  <a:schemeClr val="tx1">
                    <a:lumMod val="50000"/>
                  </a:schemeClr>
                </a:solidFill>
              </a:rPr>
              <a:t>By allowing investors to buy into many investments with a single purchase, mutual funds can help build more diversified portfolios than most people could build on their own.</a:t>
            </a:r>
          </a:p>
          <a:p>
            <a:pPr lvl="1"/>
            <a:r>
              <a:rPr lang="en-US" altLang="en-US" sz="1600" b="0" dirty="0">
                <a:solidFill>
                  <a:schemeClr val="tx1">
                    <a:lumMod val="50000"/>
                  </a:schemeClr>
                </a:solidFill>
                <a:latin typeface="Arial" panose="020B0604020202020204" pitchFamily="34" charset="0"/>
              </a:rPr>
              <a:t>You can lose a lot of money if you own a stock and it falls in value. </a:t>
            </a:r>
          </a:p>
          <a:p>
            <a:pPr lvl="1"/>
            <a:r>
              <a:rPr lang="en-US" altLang="en-US" sz="1600" b="0" dirty="0">
                <a:solidFill>
                  <a:schemeClr val="tx1">
                    <a:lumMod val="50000"/>
                  </a:schemeClr>
                </a:solidFill>
                <a:latin typeface="Arial" panose="020B0604020202020204" pitchFamily="34" charset="0"/>
              </a:rPr>
              <a:t>A mutual fund is a large portfolio and any sudden changes in the price of a single stock within the mutual fund won’t have a major effect on the overall investment.</a:t>
            </a:r>
          </a:p>
          <a:p>
            <a:r>
              <a:rPr lang="en-US" sz="2000" dirty="0">
                <a:solidFill>
                  <a:schemeClr val="tx1">
                    <a:lumMod val="50000"/>
                  </a:schemeClr>
                </a:solidFill>
              </a:rPr>
              <a:t>Mutual fund investors don’t directly own the stock or other investments held by the fund, but they do share equally in the profits or losses of the fund’s total holdings — hence the “mutual” in mutual funds.</a:t>
            </a:r>
          </a:p>
          <a:p>
            <a:endParaRPr lang="en-US" sz="2000" dirty="0"/>
          </a:p>
          <a:p>
            <a:endParaRPr lang="en-US" sz="1200" dirty="0"/>
          </a:p>
          <a:p>
            <a:endParaRPr lang="en-US" sz="1200" dirty="0"/>
          </a:p>
        </p:txBody>
      </p:sp>
    </p:spTree>
    <p:extLst>
      <p:ext uri="{BB962C8B-B14F-4D97-AF65-F5344CB8AC3E}">
        <p14:creationId xmlns:p14="http://schemas.microsoft.com/office/powerpoint/2010/main" val="1313290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Mutual Funds vs. Stocks</a:t>
            </a:r>
          </a:p>
        </p:txBody>
      </p:sp>
      <p:graphicFrame>
        <p:nvGraphicFramePr>
          <p:cNvPr id="4" name="Content Placeholder 3">
            <a:extLst>
              <a:ext uri="{FF2B5EF4-FFF2-40B4-BE49-F238E27FC236}">
                <a16:creationId xmlns:a16="http://schemas.microsoft.com/office/drawing/2014/main" xmlns="" id="{AB6B73DA-F469-4774-AB0A-996A45191680}"/>
              </a:ext>
            </a:extLst>
          </p:cNvPr>
          <p:cNvGraphicFramePr>
            <a:graphicFrameLocks noGrp="1"/>
          </p:cNvGraphicFramePr>
          <p:nvPr>
            <p:ph idx="1"/>
            <p:extLst>
              <p:ext uri="{D42A27DB-BD31-4B8C-83A1-F6EECF244321}">
                <p14:modId xmlns:p14="http://schemas.microsoft.com/office/powerpoint/2010/main" val="1896666364"/>
              </p:ext>
            </p:extLst>
          </p:nvPr>
        </p:nvGraphicFramePr>
        <p:xfrm>
          <a:off x="395288" y="1371600"/>
          <a:ext cx="8367712" cy="4709160"/>
        </p:xfrm>
        <a:graphic>
          <a:graphicData uri="http://schemas.openxmlformats.org/drawingml/2006/table">
            <a:tbl>
              <a:tblPr firstRow="1" bandRow="1">
                <a:tableStyleId>{5C22544A-7EE6-4342-B048-85BDC9FD1C3A}</a:tableStyleId>
              </a:tblPr>
              <a:tblGrid>
                <a:gridCol w="2424112">
                  <a:extLst>
                    <a:ext uri="{9D8B030D-6E8A-4147-A177-3AD203B41FA5}">
                      <a16:colId xmlns:a16="http://schemas.microsoft.com/office/drawing/2014/main" xmlns="" val="1007852618"/>
                    </a:ext>
                  </a:extLst>
                </a:gridCol>
                <a:gridCol w="2971800">
                  <a:extLst>
                    <a:ext uri="{9D8B030D-6E8A-4147-A177-3AD203B41FA5}">
                      <a16:colId xmlns:a16="http://schemas.microsoft.com/office/drawing/2014/main" xmlns="" val="2804900536"/>
                    </a:ext>
                  </a:extLst>
                </a:gridCol>
                <a:gridCol w="2971800">
                  <a:extLst>
                    <a:ext uri="{9D8B030D-6E8A-4147-A177-3AD203B41FA5}">
                      <a16:colId xmlns:a16="http://schemas.microsoft.com/office/drawing/2014/main" xmlns="" val="3129511846"/>
                    </a:ext>
                  </a:extLst>
                </a:gridCol>
              </a:tblGrid>
              <a:tr h="370840">
                <a:tc>
                  <a:txBody>
                    <a:bodyPr/>
                    <a:lstStyle/>
                    <a:p>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Stock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Mutual fund</a:t>
                      </a:r>
                    </a:p>
                  </a:txBody>
                  <a:tcPr/>
                </a:tc>
                <a:extLst>
                  <a:ext uri="{0D108BD9-81ED-4DB2-BD59-A6C34878D82A}">
                    <a16:rowId xmlns:a16="http://schemas.microsoft.com/office/drawing/2014/main" xmlns="" val="899729935"/>
                  </a:ext>
                </a:extLst>
              </a:tr>
              <a:tr h="370840">
                <a:tc>
                  <a:txBody>
                    <a:bodyPr/>
                    <a:lstStyle/>
                    <a:p>
                      <a:r>
                        <a:rPr lang="en-US" sz="1800" dirty="0"/>
                        <a:t>What it is</a:t>
                      </a:r>
                    </a:p>
                  </a:txBody>
                  <a:tcPr anchor="ctr"/>
                </a:tc>
                <a:tc>
                  <a:txBody>
                    <a:bodyPr/>
                    <a:lstStyle/>
                    <a:p>
                      <a:r>
                        <a:rPr lang="en-US" sz="1800" dirty="0"/>
                        <a:t>A share in one company</a:t>
                      </a:r>
                    </a:p>
                  </a:txBody>
                  <a:tcPr anchor="ctr"/>
                </a:tc>
                <a:tc>
                  <a:txBody>
                    <a:bodyPr/>
                    <a:lstStyle/>
                    <a:p>
                      <a:r>
                        <a:rPr lang="en-US" sz="1800"/>
                        <a:t>A portfolio of investments</a:t>
                      </a:r>
                    </a:p>
                  </a:txBody>
                  <a:tcPr anchor="ctr"/>
                </a:tc>
                <a:extLst>
                  <a:ext uri="{0D108BD9-81ED-4DB2-BD59-A6C34878D82A}">
                    <a16:rowId xmlns:a16="http://schemas.microsoft.com/office/drawing/2014/main" xmlns="" val="424353217"/>
                  </a:ext>
                </a:extLst>
              </a:tr>
              <a:tr h="370840">
                <a:tc>
                  <a:txBody>
                    <a:bodyPr/>
                    <a:lstStyle/>
                    <a:p>
                      <a:r>
                        <a:rPr lang="en-US" sz="1800" dirty="0"/>
                        <a:t>Investing style</a:t>
                      </a:r>
                    </a:p>
                  </a:txBody>
                  <a:tcPr anchor="ctr"/>
                </a:tc>
                <a:tc>
                  <a:txBody>
                    <a:bodyPr/>
                    <a:lstStyle/>
                    <a:p>
                      <a:r>
                        <a:rPr lang="en-US" sz="1800" dirty="0"/>
                        <a:t>Active</a:t>
                      </a:r>
                    </a:p>
                  </a:txBody>
                  <a:tcPr anchor="ctr"/>
                </a:tc>
                <a:tc>
                  <a:txBody>
                    <a:bodyPr/>
                    <a:lstStyle/>
                    <a:p>
                      <a:r>
                        <a:rPr lang="en-US" sz="1800"/>
                        <a:t>Passive</a:t>
                      </a:r>
                    </a:p>
                  </a:txBody>
                  <a:tcPr anchor="ctr"/>
                </a:tc>
                <a:extLst>
                  <a:ext uri="{0D108BD9-81ED-4DB2-BD59-A6C34878D82A}">
                    <a16:rowId xmlns:a16="http://schemas.microsoft.com/office/drawing/2014/main" xmlns="" val="2055696087"/>
                  </a:ext>
                </a:extLst>
              </a:tr>
              <a:tr h="370840">
                <a:tc>
                  <a:txBody>
                    <a:bodyPr/>
                    <a:lstStyle/>
                    <a:p>
                      <a:r>
                        <a:rPr lang="en-US" sz="1800" dirty="0"/>
                        <a:t>Who makes decisions</a:t>
                      </a:r>
                    </a:p>
                  </a:txBody>
                  <a:tcPr anchor="ctr"/>
                </a:tc>
                <a:tc>
                  <a:txBody>
                    <a:bodyPr/>
                    <a:lstStyle/>
                    <a:p>
                      <a:r>
                        <a:rPr lang="en-US" sz="1800" dirty="0"/>
                        <a:t>Investor</a:t>
                      </a:r>
                    </a:p>
                  </a:txBody>
                  <a:tcPr anchor="ctr"/>
                </a:tc>
                <a:tc>
                  <a:txBody>
                    <a:bodyPr/>
                    <a:lstStyle/>
                    <a:p>
                      <a:r>
                        <a:rPr lang="en-US" sz="1800"/>
                        <a:t>Professional fund manager</a:t>
                      </a:r>
                    </a:p>
                  </a:txBody>
                  <a:tcPr anchor="ctr"/>
                </a:tc>
                <a:extLst>
                  <a:ext uri="{0D108BD9-81ED-4DB2-BD59-A6C34878D82A}">
                    <a16:rowId xmlns:a16="http://schemas.microsoft.com/office/drawing/2014/main" xmlns="" val="4222401297"/>
                  </a:ext>
                </a:extLst>
              </a:tr>
              <a:tr h="370840">
                <a:tc>
                  <a:txBody>
                    <a:bodyPr/>
                    <a:lstStyle/>
                    <a:p>
                      <a:r>
                        <a:rPr lang="en-US" sz="1800" dirty="0"/>
                        <a:t>Costs</a:t>
                      </a:r>
                    </a:p>
                  </a:txBody>
                  <a:tcPr anchor="ctr"/>
                </a:tc>
                <a:tc>
                  <a:txBody>
                    <a:bodyPr/>
                    <a:lstStyle/>
                    <a:p>
                      <a:r>
                        <a:rPr lang="en-US" sz="1800" dirty="0"/>
                        <a:t>Commissions only when you buy and sell</a:t>
                      </a:r>
                    </a:p>
                  </a:txBody>
                  <a:tcPr anchor="ctr"/>
                </a:tc>
                <a:tc>
                  <a:txBody>
                    <a:bodyPr/>
                    <a:lstStyle/>
                    <a:p>
                      <a:r>
                        <a:rPr lang="en-US" sz="1800" dirty="0"/>
                        <a:t>Annual expenses</a:t>
                      </a:r>
                    </a:p>
                  </a:txBody>
                  <a:tcPr anchor="ctr"/>
                </a:tc>
                <a:extLst>
                  <a:ext uri="{0D108BD9-81ED-4DB2-BD59-A6C34878D82A}">
                    <a16:rowId xmlns:a16="http://schemas.microsoft.com/office/drawing/2014/main" xmlns="" val="1724983781"/>
                  </a:ext>
                </a:extLst>
              </a:tr>
              <a:tr h="370840">
                <a:tc>
                  <a:txBody>
                    <a:bodyPr/>
                    <a:lstStyle/>
                    <a:p>
                      <a:r>
                        <a:rPr lang="en-US" sz="1800"/>
                        <a:t>Diversification</a:t>
                      </a:r>
                    </a:p>
                  </a:txBody>
                  <a:tcPr anchor="ctr"/>
                </a:tc>
                <a:tc>
                  <a:txBody>
                    <a:bodyPr/>
                    <a:lstStyle/>
                    <a:p>
                      <a:r>
                        <a:rPr lang="en-US" sz="1800" dirty="0"/>
                        <a:t>Only as part of a well-diversified portfolio</a:t>
                      </a:r>
                    </a:p>
                  </a:txBody>
                  <a:tcPr anchor="ctr"/>
                </a:tc>
                <a:tc>
                  <a:txBody>
                    <a:bodyPr/>
                    <a:lstStyle/>
                    <a:p>
                      <a:r>
                        <a:rPr lang="en-US" sz="1800" dirty="0"/>
                        <a:t>Built-in diversification in a single investment</a:t>
                      </a:r>
                    </a:p>
                  </a:txBody>
                  <a:tcPr anchor="ctr"/>
                </a:tc>
                <a:extLst>
                  <a:ext uri="{0D108BD9-81ED-4DB2-BD59-A6C34878D82A}">
                    <a16:rowId xmlns:a16="http://schemas.microsoft.com/office/drawing/2014/main" xmlns="" val="1257672940"/>
                  </a:ext>
                </a:extLst>
              </a:tr>
              <a:tr h="370840">
                <a:tc>
                  <a:txBody>
                    <a:bodyPr/>
                    <a:lstStyle/>
                    <a:p>
                      <a:r>
                        <a:rPr lang="en-US" sz="1800" dirty="0"/>
                        <a:t>Risk</a:t>
                      </a:r>
                    </a:p>
                  </a:txBody>
                  <a:tcPr anchor="ctr"/>
                </a:tc>
                <a:tc>
                  <a:txBody>
                    <a:bodyPr/>
                    <a:lstStyle/>
                    <a:p>
                      <a:r>
                        <a:rPr lang="en-US" sz="1800" dirty="0"/>
                        <a:t>Higher; performance is tied to a single company</a:t>
                      </a:r>
                    </a:p>
                  </a:txBody>
                  <a:tcPr anchor="ctr"/>
                </a:tc>
                <a:tc>
                  <a:txBody>
                    <a:bodyPr/>
                    <a:lstStyle/>
                    <a:p>
                      <a:r>
                        <a:rPr lang="en-US" sz="1800" dirty="0"/>
                        <a:t>Lower; risk mitigated through diversification</a:t>
                      </a:r>
                    </a:p>
                  </a:txBody>
                  <a:tcPr anchor="ctr"/>
                </a:tc>
                <a:extLst>
                  <a:ext uri="{0D108BD9-81ED-4DB2-BD59-A6C34878D82A}">
                    <a16:rowId xmlns:a16="http://schemas.microsoft.com/office/drawing/2014/main" xmlns="" val="1753054951"/>
                  </a:ext>
                </a:extLst>
              </a:tr>
              <a:tr h="370840">
                <a:tc>
                  <a:txBody>
                    <a:bodyPr/>
                    <a:lstStyle/>
                    <a:p>
                      <a:r>
                        <a:rPr lang="en-US" sz="1800"/>
                        <a:t>Customization</a:t>
                      </a:r>
                    </a:p>
                  </a:txBody>
                  <a:tcPr anchor="ctr"/>
                </a:tc>
                <a:tc>
                  <a:txBody>
                    <a:bodyPr/>
                    <a:lstStyle/>
                    <a:p>
                      <a:r>
                        <a:rPr lang="en-US" sz="1800" dirty="0"/>
                        <a:t>You choose the stocks</a:t>
                      </a:r>
                    </a:p>
                  </a:txBody>
                  <a:tcPr anchor="ctr"/>
                </a:tc>
                <a:tc>
                  <a:txBody>
                    <a:bodyPr/>
                    <a:lstStyle/>
                    <a:p>
                      <a:r>
                        <a:rPr lang="en-US" sz="1800" dirty="0"/>
                        <a:t>Fund manager chooses the investments</a:t>
                      </a:r>
                    </a:p>
                  </a:txBody>
                  <a:tcPr anchor="ctr"/>
                </a:tc>
                <a:extLst>
                  <a:ext uri="{0D108BD9-81ED-4DB2-BD59-A6C34878D82A}">
                    <a16:rowId xmlns:a16="http://schemas.microsoft.com/office/drawing/2014/main" xmlns="" val="261081898"/>
                  </a:ext>
                </a:extLst>
              </a:tr>
              <a:tr h="370840">
                <a:tc>
                  <a:txBody>
                    <a:bodyPr/>
                    <a:lstStyle/>
                    <a:p>
                      <a:r>
                        <a:rPr lang="en-US" sz="1800" dirty="0"/>
                        <a:t>Beginner friendliness</a:t>
                      </a:r>
                    </a:p>
                  </a:txBody>
                  <a:tcPr anchor="ctr"/>
                </a:tc>
                <a:tc>
                  <a:txBody>
                    <a:bodyPr/>
                    <a:lstStyle/>
                    <a:p>
                      <a:r>
                        <a:rPr lang="en-US" sz="1800" dirty="0"/>
                        <a:t>Low; you do your own research and analysis</a:t>
                      </a:r>
                    </a:p>
                  </a:txBody>
                  <a:tcPr anchor="ctr"/>
                </a:tc>
                <a:tc>
                  <a:txBody>
                    <a:bodyPr/>
                    <a:lstStyle/>
                    <a:p>
                      <a:r>
                        <a:rPr lang="en-US" sz="1800" dirty="0"/>
                        <a:t>High; a fund manager does the research and analysis</a:t>
                      </a:r>
                    </a:p>
                  </a:txBody>
                  <a:tcPr anchor="ctr"/>
                </a:tc>
                <a:extLst>
                  <a:ext uri="{0D108BD9-81ED-4DB2-BD59-A6C34878D82A}">
                    <a16:rowId xmlns:a16="http://schemas.microsoft.com/office/drawing/2014/main" xmlns="" val="333586810"/>
                  </a:ext>
                </a:extLst>
              </a:tr>
            </a:tbl>
          </a:graphicData>
        </a:graphic>
      </p:graphicFrame>
    </p:spTree>
    <p:extLst>
      <p:ext uri="{BB962C8B-B14F-4D97-AF65-F5344CB8AC3E}">
        <p14:creationId xmlns:p14="http://schemas.microsoft.com/office/powerpoint/2010/main" val="3497888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Whole Life Insurance </a:t>
            </a:r>
          </a:p>
        </p:txBody>
      </p:sp>
      <p:sp>
        <p:nvSpPr>
          <p:cNvPr id="3" name="Content Placeholder 2"/>
          <p:cNvSpPr>
            <a:spLocks noGrp="1"/>
          </p:cNvSpPr>
          <p:nvPr>
            <p:ph idx="1"/>
          </p:nvPr>
        </p:nvSpPr>
        <p:spPr>
          <a:xfrm>
            <a:off x="395288" y="1371600"/>
            <a:ext cx="8367712" cy="2743200"/>
          </a:xfrm>
        </p:spPr>
        <p:txBody>
          <a:bodyPr/>
          <a:lstStyle/>
          <a:p>
            <a:r>
              <a:rPr lang="en-US" sz="1800" dirty="0"/>
              <a:t>The cash value of whole life insurance policies grows at a fixed rate.</a:t>
            </a:r>
          </a:p>
          <a:p>
            <a:r>
              <a:rPr lang="en-US" sz="1800" dirty="0"/>
              <a:t>You can use the cash value of your life insurance while you’re still alive. </a:t>
            </a:r>
          </a:p>
          <a:p>
            <a:pPr lvl="1"/>
            <a:r>
              <a:rPr lang="en-US" sz="1600" b="0" dirty="0"/>
              <a:t>You can borrow from it, make withdrawals or just use the interest payments to cover the premium later in life. </a:t>
            </a:r>
          </a:p>
          <a:p>
            <a:pPr lvl="1"/>
            <a:r>
              <a:rPr lang="en-US" sz="1600" b="0" dirty="0"/>
              <a:t>If you no longer need coverage, you can even give up the policy and get the cash surrender value in return.</a:t>
            </a:r>
          </a:p>
          <a:p>
            <a:r>
              <a:rPr lang="en-US" sz="1800" dirty="0"/>
              <a:t>Be wary of thinking about whole life insurance as an investment. It’s simply a type of life insurance that builds a cash value over time, and you’ll likely find better returns with other investment vehicles.</a:t>
            </a:r>
          </a:p>
          <a:p>
            <a:endParaRPr lang="en-US" sz="1800" dirty="0"/>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000" b="24400"/>
          <a:stretch/>
        </p:blipFill>
        <p:spPr>
          <a:xfrm>
            <a:off x="1874044" y="4114800"/>
            <a:ext cx="5410200" cy="2077517"/>
          </a:xfrm>
          <a:prstGeom prst="rect">
            <a:avLst/>
          </a:prstGeom>
        </p:spPr>
      </p:pic>
    </p:spTree>
    <p:extLst>
      <p:ext uri="{BB962C8B-B14F-4D97-AF65-F5344CB8AC3E}">
        <p14:creationId xmlns:p14="http://schemas.microsoft.com/office/powerpoint/2010/main" val="3744843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Certificate of Deposit (CD)</a:t>
            </a:r>
          </a:p>
        </p:txBody>
      </p:sp>
      <p:sp>
        <p:nvSpPr>
          <p:cNvPr id="3" name="Content Placeholder 2"/>
          <p:cNvSpPr>
            <a:spLocks noGrp="1"/>
          </p:cNvSpPr>
          <p:nvPr>
            <p:ph idx="1"/>
          </p:nvPr>
        </p:nvSpPr>
        <p:spPr>
          <a:xfrm>
            <a:off x="395288" y="1371600"/>
            <a:ext cx="7488237" cy="5081588"/>
          </a:xfrm>
        </p:spPr>
        <p:txBody>
          <a:bodyPr/>
          <a:lstStyle/>
          <a:p>
            <a:r>
              <a:rPr lang="en-US" sz="2000" dirty="0"/>
              <a:t>A CD, or certificate of deposit, is a type of savings account with a fixed interest rate that’s usually higher than a regular savings account. </a:t>
            </a:r>
          </a:p>
          <a:p>
            <a:r>
              <a:rPr lang="en-US" sz="2000" dirty="0"/>
              <a:t>It also has a fixed term length and a fixed date of withdrawal, known as the maturity date. </a:t>
            </a:r>
          </a:p>
          <a:p>
            <a:r>
              <a:rPr lang="en-US" sz="2000" dirty="0"/>
              <a:t>You lock funds in a CD for a term generally ranging from three months to five years. </a:t>
            </a:r>
          </a:p>
          <a:p>
            <a:r>
              <a:rPr lang="en-US" sz="2000" dirty="0"/>
              <a:t>CDs don’t have monthly fees, but most have an early withdrawal penalty and don’t let you add funds after the initial deposit. </a:t>
            </a:r>
          </a:p>
          <a:p>
            <a:r>
              <a:rPr lang="en-US" sz="2000" dirty="0"/>
              <a:t>Like regular savings accounts, certificates of deposit are insured, so you get your money back in the unlikely event your bank goes bankrupt. </a:t>
            </a:r>
            <a:endParaRPr lang="en-US" sz="1200" b="1" dirty="0"/>
          </a:p>
          <a:p>
            <a:endParaRPr lang="en-US" sz="1200" dirty="0"/>
          </a:p>
        </p:txBody>
      </p:sp>
    </p:spTree>
    <p:extLst>
      <p:ext uri="{BB962C8B-B14F-4D97-AF65-F5344CB8AC3E}">
        <p14:creationId xmlns:p14="http://schemas.microsoft.com/office/powerpoint/2010/main" val="1933567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When to Choose a CD</a:t>
            </a:r>
          </a:p>
        </p:txBody>
      </p:sp>
      <p:sp>
        <p:nvSpPr>
          <p:cNvPr id="3" name="Content Placeholder 2"/>
          <p:cNvSpPr>
            <a:spLocks noGrp="1"/>
          </p:cNvSpPr>
          <p:nvPr>
            <p:ph idx="1"/>
          </p:nvPr>
        </p:nvSpPr>
        <p:spPr>
          <a:xfrm>
            <a:off x="395288" y="1371600"/>
            <a:ext cx="7488237" cy="5081588"/>
          </a:xfrm>
        </p:spPr>
        <p:txBody>
          <a:bodyPr/>
          <a:lstStyle/>
          <a:p>
            <a:r>
              <a:rPr lang="en-US" sz="2000" dirty="0"/>
              <a:t>When you want to protect designated savings. </a:t>
            </a:r>
          </a:p>
          <a:p>
            <a:pPr lvl="1"/>
            <a:r>
              <a:rPr lang="en-US" sz="1600" b="0" dirty="0"/>
              <a:t>If you have money set aside for a large future purchase such as a car or down payment, a certificate of deposit can be a good way to keep it safely out of reach and let it earn interest.</a:t>
            </a:r>
          </a:p>
          <a:p>
            <a:r>
              <a:rPr lang="en-US" sz="2000" dirty="0"/>
              <a:t>You want returns without much risk. </a:t>
            </a:r>
          </a:p>
          <a:p>
            <a:pPr lvl="1"/>
            <a:r>
              <a:rPr lang="en-US" sz="1600" b="0" dirty="0"/>
              <a:t>Avoid the volatility of the stock market and earn a return that’s typically better than other savings accounts. </a:t>
            </a:r>
          </a:p>
          <a:p>
            <a:pPr lvl="1"/>
            <a:r>
              <a:rPr lang="en-US" sz="1600" b="0" dirty="0"/>
              <a:t>The national average rate for a regular savings account is 0.47%, far below the average rate for a five-year CD of 1.41% annual percentage yield, according to the FDIC. </a:t>
            </a:r>
          </a:p>
          <a:p>
            <a:r>
              <a:rPr lang="en-US" sz="2000" dirty="0"/>
              <a:t>Beside the five-year CD, another route is to go for high-yield three-month, six-month or one-year CDs, which might be better if you’d rather wait months instead of years for access to your funds. </a:t>
            </a:r>
          </a:p>
          <a:p>
            <a:endParaRPr lang="en-US" sz="1200" b="1" dirty="0"/>
          </a:p>
          <a:p>
            <a:endParaRPr lang="en-US" sz="1200" dirty="0"/>
          </a:p>
        </p:txBody>
      </p:sp>
    </p:spTree>
    <p:extLst>
      <p:ext uri="{BB962C8B-B14F-4D97-AF65-F5344CB8AC3E}">
        <p14:creationId xmlns:p14="http://schemas.microsoft.com/office/powerpoint/2010/main" val="1906939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How to Choose a CD</a:t>
            </a:r>
          </a:p>
        </p:txBody>
      </p:sp>
      <p:sp>
        <p:nvSpPr>
          <p:cNvPr id="3" name="Content Placeholder 2"/>
          <p:cNvSpPr>
            <a:spLocks noGrp="1"/>
          </p:cNvSpPr>
          <p:nvPr>
            <p:ph idx="1"/>
          </p:nvPr>
        </p:nvSpPr>
        <p:spPr>
          <a:xfrm>
            <a:off x="395288" y="1371600"/>
            <a:ext cx="8291512" cy="5081588"/>
          </a:xfrm>
        </p:spPr>
        <p:txBody>
          <a:bodyPr/>
          <a:lstStyle/>
          <a:p>
            <a:r>
              <a:rPr lang="en-US" sz="2000" dirty="0"/>
              <a:t>Consider each part of a CD to help break down your decision:</a:t>
            </a:r>
          </a:p>
          <a:p>
            <a:pPr lvl="1"/>
            <a:r>
              <a:rPr lang="en-US" sz="1600" dirty="0"/>
              <a:t>CD Term: </a:t>
            </a:r>
            <a:r>
              <a:rPr lang="en-US" sz="1600" b="0" dirty="0"/>
              <a:t>Most terms at a bank or credit union range from three months to five years. Traditionally, longer-term CDs have higher rates than shorter-term CDs. </a:t>
            </a:r>
          </a:p>
          <a:p>
            <a:pPr lvl="1"/>
            <a:r>
              <a:rPr lang="en-US" sz="1600" dirty="0"/>
              <a:t>CD Rate: </a:t>
            </a:r>
            <a:r>
              <a:rPr lang="en-US" sz="1600" b="0" dirty="0"/>
              <a:t>Compare banks and credit unions to find a competitive rate. You may decide to go with a bank you already have accounts at or choose a new institution, depending on whether convenience matters to you, but aiming for a high rate is ideal.</a:t>
            </a:r>
          </a:p>
          <a:p>
            <a:pPr lvl="1"/>
            <a:r>
              <a:rPr lang="en-US" sz="1600" dirty="0"/>
              <a:t>CD Deposit: </a:t>
            </a:r>
            <a:r>
              <a:rPr lang="en-US" sz="1600" b="0" dirty="0"/>
              <a:t>The amount you put into a CD depends on your savings goals, but you want to aim for more than a CD’s opening minimum requirement. You usually can’t add more money after the initial deposit. Keep less than the FDIC insurance limit of $250,000 in your accounts to make sure your money is protected.</a:t>
            </a:r>
          </a:p>
          <a:p>
            <a:endParaRPr lang="en-US" sz="1600" b="1" dirty="0"/>
          </a:p>
          <a:p>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144" y="4419600"/>
            <a:ext cx="4495800" cy="1959708"/>
          </a:xfrm>
          <a:prstGeom prst="rect">
            <a:avLst/>
          </a:prstGeom>
        </p:spPr>
      </p:pic>
    </p:spTree>
    <p:extLst>
      <p:ext uri="{BB962C8B-B14F-4D97-AF65-F5344CB8AC3E}">
        <p14:creationId xmlns:p14="http://schemas.microsoft.com/office/powerpoint/2010/main" val="3715622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What Happens when a CD Matures?</a:t>
            </a:r>
          </a:p>
        </p:txBody>
      </p:sp>
      <p:sp>
        <p:nvSpPr>
          <p:cNvPr id="3" name="Content Placeholder 2"/>
          <p:cNvSpPr>
            <a:spLocks noGrp="1"/>
          </p:cNvSpPr>
          <p:nvPr>
            <p:ph idx="1"/>
          </p:nvPr>
        </p:nvSpPr>
        <p:spPr>
          <a:xfrm>
            <a:off x="395288" y="1371600"/>
            <a:ext cx="7488237" cy="5081588"/>
          </a:xfrm>
        </p:spPr>
        <p:txBody>
          <a:bodyPr/>
          <a:lstStyle/>
          <a:p>
            <a:r>
              <a:rPr lang="en-US" sz="2000" dirty="0"/>
              <a:t>When a CD matures, or expires, there’s a grace period of about a week in which you can withdraw funds. </a:t>
            </a:r>
          </a:p>
          <a:p>
            <a:r>
              <a:rPr lang="en-US" sz="2000" dirty="0"/>
              <a:t>After that period, many CDs automatically renew for the same or similar term they had previously, but the rate will likely be based on the rate for new CDs of that term, not your CD's original rate. </a:t>
            </a:r>
          </a:p>
          <a:p>
            <a:r>
              <a:rPr lang="en-US" sz="2000" dirty="0"/>
              <a:t>If you withdraw before a CD matures, however, you tend to pay a penalty that consists of several months to a year’s worth of interest. </a:t>
            </a:r>
          </a:p>
          <a:p>
            <a:endParaRPr lang="en-US" sz="1200" b="1" dirty="0"/>
          </a:p>
          <a:p>
            <a:endParaRPr lang="en-US" sz="1200" dirty="0"/>
          </a:p>
        </p:txBody>
      </p:sp>
      <p:pic>
        <p:nvPicPr>
          <p:cNvPr id="6" name="Picture 5"/>
          <p:cNvPicPr>
            <a:picLocks noChangeAspect="1"/>
          </p:cNvPicPr>
          <p:nvPr/>
        </p:nvPicPr>
        <p:blipFill>
          <a:blip r:embed="rId2"/>
          <a:stretch>
            <a:fillRect/>
          </a:stretch>
        </p:blipFill>
        <p:spPr>
          <a:xfrm>
            <a:off x="1883569" y="4419600"/>
            <a:ext cx="5238750" cy="1905000"/>
          </a:xfrm>
          <a:prstGeom prst="rect">
            <a:avLst/>
          </a:prstGeom>
        </p:spPr>
      </p:pic>
    </p:spTree>
    <p:extLst>
      <p:ext uri="{BB962C8B-B14F-4D97-AF65-F5344CB8AC3E}">
        <p14:creationId xmlns:p14="http://schemas.microsoft.com/office/powerpoint/2010/main" val="14780474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Savings Account</a:t>
            </a:r>
          </a:p>
        </p:txBody>
      </p:sp>
      <p:sp>
        <p:nvSpPr>
          <p:cNvPr id="3" name="Content Placeholder 2"/>
          <p:cNvSpPr>
            <a:spLocks noGrp="1"/>
          </p:cNvSpPr>
          <p:nvPr>
            <p:ph idx="1"/>
          </p:nvPr>
        </p:nvSpPr>
        <p:spPr>
          <a:xfrm>
            <a:off x="395288" y="1371600"/>
            <a:ext cx="7488237" cy="5081588"/>
          </a:xfrm>
        </p:spPr>
        <p:txBody>
          <a:bodyPr/>
          <a:lstStyle/>
          <a:p>
            <a:r>
              <a:rPr lang="en-US" sz="2000" dirty="0"/>
              <a:t>A savings account is a deposit account that typically earns interest, is federally insured and held at a financial institution, such as a bank or credit union. </a:t>
            </a:r>
          </a:p>
          <a:p>
            <a:r>
              <a:rPr lang="en-US" sz="2000" dirty="0"/>
              <a:t>With an interest-bearing account, the bank pays you to keep your funds deposited, with annual percentage yields on some accounts reaching over 5%. </a:t>
            </a:r>
          </a:p>
          <a:p>
            <a:r>
              <a:rPr lang="en-US" sz="2000" dirty="0"/>
              <a:t>As deposit accounts, savings accounts are by definition federally insured up to at least $250,000. </a:t>
            </a:r>
          </a:p>
          <a:p>
            <a:pPr lvl="1"/>
            <a:r>
              <a:rPr lang="en-US" sz="1600" b="0" dirty="0"/>
              <a:t>This means you won’t lose your money (up to at least $250,000) if the bank fails. </a:t>
            </a:r>
          </a:p>
          <a:p>
            <a:r>
              <a:rPr lang="en-US" sz="2000" dirty="0"/>
              <a:t>Savings accounts give regular access to your money. You can deposit and withdraw from a savings account relatively freely.</a:t>
            </a:r>
          </a:p>
          <a:p>
            <a:endParaRPr lang="en-US" sz="1400" dirty="0"/>
          </a:p>
        </p:txBody>
      </p:sp>
    </p:spTree>
    <p:extLst>
      <p:ext uri="{BB962C8B-B14F-4D97-AF65-F5344CB8AC3E}">
        <p14:creationId xmlns:p14="http://schemas.microsoft.com/office/powerpoint/2010/main" val="3147739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520112" cy="508000"/>
          </a:xfrm>
        </p:spPr>
        <p:txBody>
          <a:bodyPr/>
          <a:lstStyle/>
          <a:p>
            <a:r>
              <a:rPr lang="en-US" b="0" dirty="0">
                <a:effectLst>
                  <a:outerShdw blurRad="38100" dist="38100" dir="2700000" algn="tl">
                    <a:srgbClr val="000000">
                      <a:alpha val="43137"/>
                    </a:srgbClr>
                  </a:outerShdw>
                </a:effectLst>
              </a:rPr>
              <a:t>How Much to Keep in Your Savings Account</a:t>
            </a:r>
          </a:p>
        </p:txBody>
      </p:sp>
      <p:sp>
        <p:nvSpPr>
          <p:cNvPr id="3" name="Content Placeholder 2"/>
          <p:cNvSpPr>
            <a:spLocks noGrp="1"/>
          </p:cNvSpPr>
          <p:nvPr>
            <p:ph idx="1"/>
          </p:nvPr>
        </p:nvSpPr>
        <p:spPr>
          <a:xfrm>
            <a:off x="395288" y="1371600"/>
            <a:ext cx="8215312" cy="5081588"/>
          </a:xfrm>
        </p:spPr>
        <p:txBody>
          <a:bodyPr/>
          <a:lstStyle/>
          <a:p>
            <a:r>
              <a:rPr lang="en-US" sz="2000" dirty="0"/>
              <a:t>You generally want to keep building up your savings account until you reach an amount that could cover three to six months’ worth of living expenses. </a:t>
            </a:r>
          </a:p>
          <a:p>
            <a:pPr lvl="1"/>
            <a:r>
              <a:rPr lang="en-US" sz="1600" b="0" dirty="0"/>
              <a:t>This helps protect you in case of job loss or another financial emergency. </a:t>
            </a:r>
          </a:p>
          <a:p>
            <a:r>
              <a:rPr lang="en-US" sz="2000" dirty="0"/>
              <a:t>Start by making automatic deposits to savings on a regular basis, such as each payday. </a:t>
            </a:r>
          </a:p>
          <a:p>
            <a:pPr lvl="1"/>
            <a:r>
              <a:rPr lang="en-US" sz="1600" b="0" dirty="0"/>
              <a:t>If you’re able to save $25 a week, for example, it adds up to more than $500 after five months. </a:t>
            </a:r>
          </a:p>
          <a:p>
            <a:pPr lvl="1"/>
            <a:r>
              <a:rPr lang="en-US" sz="1600" b="0" dirty="0"/>
              <a:t>That could help you pay for an unexpected expense, such as a surprise car repair bill, without going into debt.</a:t>
            </a:r>
          </a:p>
          <a:p>
            <a:r>
              <a:rPr lang="en-US" sz="2000" dirty="0"/>
              <a:t>If you have the ability, consider using a savings account to save for additional short-term savings goals, such as a car or special vacation. </a:t>
            </a:r>
          </a:p>
          <a:p>
            <a:r>
              <a:rPr lang="en-US" sz="2000" dirty="0"/>
              <a:t>If you have a cushion and want to save for longer-term goals, such as retirement, consider putting extra funds into investments.</a:t>
            </a:r>
          </a:p>
          <a:p>
            <a:endParaRPr lang="en-US" sz="1400" dirty="0"/>
          </a:p>
        </p:txBody>
      </p:sp>
    </p:spTree>
    <p:extLst>
      <p:ext uri="{BB962C8B-B14F-4D97-AF65-F5344CB8AC3E}">
        <p14:creationId xmlns:p14="http://schemas.microsoft.com/office/powerpoint/2010/main" val="358756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8"/>
            </a:pPr>
            <a:r>
              <a:rPr lang="en-US" sz="2000" dirty="0"/>
              <a:t>Demonstrate to your merit badge counselor your understanding of time management by doing the following:</a:t>
            </a:r>
          </a:p>
          <a:p>
            <a:pPr lvl="1">
              <a:buFont typeface="+mj-lt"/>
              <a:buAutoNum type="alphaLcPeriod"/>
            </a:pPr>
            <a:r>
              <a:rPr lang="en-US" sz="1600" b="0" dirty="0"/>
              <a:t>Write a "to do" list of tasks or activities, such as homework assignments, chores, and personal projects, that must be done in the coming week. List these in order of importance to you.</a:t>
            </a:r>
          </a:p>
          <a:p>
            <a:pPr lvl="1">
              <a:buFont typeface="+mj-lt"/>
              <a:buAutoNum type="alphaLcPeriod"/>
            </a:pPr>
            <a:r>
              <a:rPr lang="en-US" sz="1600" b="0" dirty="0"/>
              <a:t>Make a seven-day calendar or schedule. Put in your set activities, such as school classes, sports practices or games, jobs or chores, and/or Scout or place of worship or club meetings, then plan when you will do all the tasks from your "to do" list between your set activities.</a:t>
            </a:r>
          </a:p>
          <a:p>
            <a:pPr lvl="1">
              <a:buFont typeface="+mj-lt"/>
              <a:buAutoNum type="alphaLcPeriod"/>
            </a:pPr>
            <a:r>
              <a:rPr lang="en-US" sz="1600" b="0" dirty="0"/>
              <a:t>Follow the one-week schedule you planned. Keep a daily diary or journal during each of the seven days of this week's activities, writing down when you completed each of the tasks on your "to do" list compared to when you scheduled them.</a:t>
            </a:r>
          </a:p>
          <a:p>
            <a:pPr lvl="1">
              <a:buFont typeface="+mj-lt"/>
              <a:buAutoNum type="alphaLcPeriod"/>
            </a:pPr>
            <a:r>
              <a:rPr lang="en-US" sz="1600" b="0" dirty="0"/>
              <a:t>With your merit badge counselor, review your "to do" list, one-week schedule, and diary/journal to understand when your schedule worked and when it did not work. Discuss what you might do differently the next time.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938314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U.S. Savings Bond</a:t>
            </a:r>
          </a:p>
        </p:txBody>
      </p:sp>
      <p:sp>
        <p:nvSpPr>
          <p:cNvPr id="3" name="Content Placeholder 2"/>
          <p:cNvSpPr>
            <a:spLocks noGrp="1"/>
          </p:cNvSpPr>
          <p:nvPr>
            <p:ph idx="1"/>
          </p:nvPr>
        </p:nvSpPr>
        <p:spPr>
          <a:xfrm>
            <a:off x="395288" y="1371600"/>
            <a:ext cx="8367712" cy="5081588"/>
          </a:xfrm>
        </p:spPr>
        <p:txBody>
          <a:bodyPr/>
          <a:lstStyle/>
          <a:p>
            <a:r>
              <a:rPr lang="en-US" sz="2000" dirty="0"/>
              <a:t>A savings bond is a loan to the U.S. government that’s issued by the U.S. Treasury. </a:t>
            </a:r>
          </a:p>
          <a:p>
            <a:r>
              <a:rPr lang="en-US" sz="2000" dirty="0"/>
              <a:t>When you buy one, you are lending money to the government. </a:t>
            </a:r>
          </a:p>
          <a:p>
            <a:r>
              <a:rPr lang="en-US" sz="2000" dirty="0"/>
              <a:t>You can register yourself or someone else (even if they’re under 18) as the owner or co-owner of a savings bond and only a bond’s owner or beneficiary can cash it.</a:t>
            </a:r>
          </a:p>
          <a:p>
            <a:r>
              <a:rPr lang="en-US" sz="2000" dirty="0"/>
              <a:t>There are two types available for purchase, series EE and series I savings bonds, and you can buy them in an electronic format on the U.S. Treasury’s website, </a:t>
            </a:r>
            <a:r>
              <a:rPr lang="en-US" sz="2000" dirty="0">
                <a:hlinkClick r:id="rId2"/>
              </a:rPr>
              <a:t>TreasuryDirect.gov</a:t>
            </a:r>
            <a:r>
              <a:rPr lang="en-US" sz="2000" dirty="0"/>
              <a:t>. </a:t>
            </a:r>
          </a:p>
          <a:p>
            <a:r>
              <a:rPr lang="en-US" sz="2000" dirty="0"/>
              <a:t>Unlike other types of bonds, you can’t sell savings bonds to other investors or hold them in brokerage accounts.</a:t>
            </a:r>
          </a:p>
          <a:p>
            <a:endParaRPr lang="en-US" sz="1200" dirty="0"/>
          </a:p>
        </p:txBody>
      </p:sp>
    </p:spTree>
    <p:extLst>
      <p:ext uri="{BB962C8B-B14F-4D97-AF65-F5344CB8AC3E}">
        <p14:creationId xmlns:p14="http://schemas.microsoft.com/office/powerpoint/2010/main" val="2810163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7758112" cy="508000"/>
          </a:xfrm>
        </p:spPr>
        <p:txBody>
          <a:bodyPr/>
          <a:lstStyle/>
          <a:p>
            <a:r>
              <a:rPr lang="en-US" b="0" dirty="0">
                <a:effectLst>
                  <a:outerShdw blurRad="38100" dist="38100" dir="2700000" algn="tl">
                    <a:srgbClr val="000000">
                      <a:alpha val="43137"/>
                    </a:srgbClr>
                  </a:outerShdw>
                </a:effectLst>
              </a:rPr>
              <a:t>Series EE vs. Series I Savings Bond</a:t>
            </a:r>
          </a:p>
        </p:txBody>
      </p:sp>
      <p:sp>
        <p:nvSpPr>
          <p:cNvPr id="3" name="Content Placeholder 2"/>
          <p:cNvSpPr>
            <a:spLocks noGrp="1"/>
          </p:cNvSpPr>
          <p:nvPr>
            <p:ph idx="1"/>
          </p:nvPr>
        </p:nvSpPr>
        <p:spPr>
          <a:xfrm>
            <a:off x="395288" y="1371600"/>
            <a:ext cx="4633912" cy="5081588"/>
          </a:xfrm>
        </p:spPr>
        <p:txBody>
          <a:bodyPr/>
          <a:lstStyle/>
          <a:p>
            <a:r>
              <a:rPr lang="en-US" sz="2000" dirty="0"/>
              <a:t>The main difference between these two savings bonds is how their rates work.</a:t>
            </a:r>
          </a:p>
          <a:p>
            <a:r>
              <a:rPr lang="en-US" sz="2000" dirty="0"/>
              <a:t>A series EE bond has a fixed rate and earns interest plus a guaranteed return of double the value if kept for 20 years. </a:t>
            </a:r>
          </a:p>
          <a:p>
            <a:r>
              <a:rPr lang="en-US" sz="2000" dirty="0"/>
              <a:t>A series I bond has a rate that combines two things: a fixed rate and an inflation-adjusted rate calculated twice a year. </a:t>
            </a:r>
          </a:p>
          <a:p>
            <a:pPr lvl="1"/>
            <a:r>
              <a:rPr lang="en-US" sz="1600" b="0" dirty="0"/>
              <a:t>The idea is that your money is protected from inflation, which is the overall rise in prices for goods and services (so you need more U.S. dollars to pay for the same items over time).</a:t>
            </a:r>
          </a:p>
          <a:p>
            <a:endParaRPr lang="en-US" sz="1200" dirty="0"/>
          </a:p>
        </p:txBody>
      </p:sp>
      <p:pic>
        <p:nvPicPr>
          <p:cNvPr id="5" name="Picture 4">
            <a:extLst>
              <a:ext uri="{FF2B5EF4-FFF2-40B4-BE49-F238E27FC236}">
                <a16:creationId xmlns:a16="http://schemas.microsoft.com/office/drawing/2014/main" xmlns="" id="{5430915F-5449-4F7C-8F01-A5D4DB263D87}"/>
              </a:ext>
            </a:extLst>
          </p:cNvPr>
          <p:cNvPicPr>
            <a:picLocks noChangeAspect="1"/>
          </p:cNvPicPr>
          <p:nvPr/>
        </p:nvPicPr>
        <p:blipFill rotWithShape="1">
          <a:blip r:embed="rId2">
            <a:extLst>
              <a:ext uri="{28A0092B-C50C-407E-A947-70E740481C1C}">
                <a14:useLocalDpi xmlns:a14="http://schemas.microsoft.com/office/drawing/2010/main" val="0"/>
              </a:ext>
            </a:extLst>
          </a:blip>
          <a:srcRect l="19032"/>
          <a:stretch/>
        </p:blipFill>
        <p:spPr>
          <a:xfrm>
            <a:off x="5029200" y="1447800"/>
            <a:ext cx="3838964" cy="2667000"/>
          </a:xfrm>
          <a:prstGeom prst="rect">
            <a:avLst/>
          </a:prstGeom>
        </p:spPr>
      </p:pic>
    </p:spTree>
    <p:extLst>
      <p:ext uri="{BB962C8B-B14F-4D97-AF65-F5344CB8AC3E}">
        <p14:creationId xmlns:p14="http://schemas.microsoft.com/office/powerpoint/2010/main" val="4147607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U.S. Savings Bond</a:t>
            </a:r>
          </a:p>
        </p:txBody>
      </p:sp>
      <p:sp>
        <p:nvSpPr>
          <p:cNvPr id="3" name="Content Placeholder 2"/>
          <p:cNvSpPr>
            <a:spLocks noGrp="1"/>
          </p:cNvSpPr>
          <p:nvPr>
            <p:ph idx="1"/>
          </p:nvPr>
        </p:nvSpPr>
        <p:spPr>
          <a:xfrm>
            <a:off x="395288" y="1371600"/>
            <a:ext cx="8443912" cy="5081588"/>
          </a:xfrm>
        </p:spPr>
        <p:txBody>
          <a:bodyPr/>
          <a:lstStyle/>
          <a:p>
            <a:r>
              <a:rPr lang="en-US" sz="2000" b="1" dirty="0"/>
              <a:t>Risk</a:t>
            </a:r>
          </a:p>
          <a:p>
            <a:pPr lvl="1"/>
            <a:r>
              <a:rPr lang="en-US" sz="1600" b="0" dirty="0"/>
              <a:t>Savings bonds are one of the safest types of investments available because they’re backed by the full faith and credit of the U.S. government. </a:t>
            </a:r>
          </a:p>
          <a:p>
            <a:r>
              <a:rPr lang="en-US" sz="2000" b="1" dirty="0"/>
              <a:t>Amounts and limits</a:t>
            </a:r>
          </a:p>
          <a:p>
            <a:pPr lvl="1"/>
            <a:r>
              <a:rPr lang="en-US" sz="1600" b="0" dirty="0"/>
              <a:t>You can buy an EE or I bond at face value for any amount from $25 to $10,000.</a:t>
            </a:r>
          </a:p>
          <a:p>
            <a:r>
              <a:rPr lang="en-US" sz="2000" b="1" dirty="0"/>
              <a:t>Terms</a:t>
            </a:r>
          </a:p>
          <a:p>
            <a:pPr lvl="1"/>
            <a:r>
              <a:rPr lang="en-US" sz="1600" b="0" dirty="0"/>
              <a:t>Savings bonds earn interest for 30 years, but you can withdraw penalty-free after five years. </a:t>
            </a:r>
          </a:p>
          <a:p>
            <a:r>
              <a:rPr lang="en-US" sz="2000" b="1" dirty="0"/>
              <a:t>When should you consider a savings bond?</a:t>
            </a:r>
          </a:p>
          <a:p>
            <a:pPr lvl="1"/>
            <a:r>
              <a:rPr lang="en-US" sz="1600" b="0" dirty="0"/>
              <a:t>A savings bond might be considered for investors who want to avoid risk and have a long time frame for redemption. </a:t>
            </a:r>
          </a:p>
          <a:p>
            <a:pPr lvl="1"/>
            <a:r>
              <a:rPr lang="en-US" sz="1600" b="0" dirty="0"/>
              <a:t>You can also give a bond as a gift to loved ones, including children, or bestow someone with inheritance money. </a:t>
            </a:r>
          </a:p>
          <a:p>
            <a:pPr lvl="1"/>
            <a:r>
              <a:rPr lang="en-US" sz="1600" b="0" dirty="0"/>
              <a:t>Savings bonds aren’t part of investment or bank accounts and aren’t useful for short-term savings goals.</a:t>
            </a:r>
          </a:p>
        </p:txBody>
      </p:sp>
    </p:spTree>
    <p:extLst>
      <p:ext uri="{BB962C8B-B14F-4D97-AF65-F5344CB8AC3E}">
        <p14:creationId xmlns:p14="http://schemas.microsoft.com/office/powerpoint/2010/main" val="128368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6</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Explain to your counselor why people might purchase the following types of insurance and how they work:</a:t>
            </a:r>
          </a:p>
          <a:p>
            <a:pPr lvl="1">
              <a:buFont typeface="+mj-lt"/>
              <a:buAutoNum type="alphaLcPeriod"/>
            </a:pPr>
            <a:r>
              <a:rPr lang="en-US" sz="1600" b="0" dirty="0"/>
              <a:t>Automobile</a:t>
            </a:r>
          </a:p>
          <a:p>
            <a:pPr lvl="1">
              <a:buFont typeface="+mj-lt"/>
              <a:buAutoNum type="alphaLcPeriod"/>
            </a:pPr>
            <a:r>
              <a:rPr lang="en-US" sz="1600" b="0" dirty="0"/>
              <a:t>Health</a:t>
            </a:r>
          </a:p>
          <a:p>
            <a:pPr lvl="1">
              <a:buFont typeface="+mj-lt"/>
              <a:buAutoNum type="alphaLcPeriod"/>
            </a:pPr>
            <a:r>
              <a:rPr lang="en-US" sz="1600" b="0" dirty="0"/>
              <a:t>Homeowner's/Renter's</a:t>
            </a:r>
          </a:p>
          <a:p>
            <a:pPr lvl="1">
              <a:buFont typeface="+mj-lt"/>
              <a:buAutoNum type="alphaLcPeriod"/>
            </a:pPr>
            <a:r>
              <a:rPr lang="en-US" sz="1600" b="0" dirty="0"/>
              <a:t>Whole life and term life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000"/>
          <a:stretch/>
        </p:blipFill>
        <p:spPr>
          <a:xfrm>
            <a:off x="3581400" y="2286000"/>
            <a:ext cx="5296693" cy="3178016"/>
          </a:xfrm>
          <a:prstGeom prst="rect">
            <a:avLst/>
          </a:prstGeom>
        </p:spPr>
      </p:pic>
    </p:spTree>
    <p:extLst>
      <p:ext uri="{BB962C8B-B14F-4D97-AF65-F5344CB8AC3E}">
        <p14:creationId xmlns:p14="http://schemas.microsoft.com/office/powerpoint/2010/main" val="25328992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What Is Insurance?</a:t>
            </a:r>
          </a:p>
        </p:txBody>
      </p:sp>
      <p:sp>
        <p:nvSpPr>
          <p:cNvPr id="3" name="Content Placeholder 2"/>
          <p:cNvSpPr>
            <a:spLocks noGrp="1"/>
          </p:cNvSpPr>
          <p:nvPr>
            <p:ph idx="1"/>
          </p:nvPr>
        </p:nvSpPr>
        <p:spPr>
          <a:xfrm>
            <a:off x="395288" y="1371600"/>
            <a:ext cx="8520112" cy="5081588"/>
          </a:xfrm>
        </p:spPr>
        <p:txBody>
          <a:bodyPr/>
          <a:lstStyle/>
          <a:p>
            <a:r>
              <a:rPr lang="en-US" sz="1800" dirty="0"/>
              <a:t>Insurance is a financial safety net, helping you and your loved ones recover after something bad happens — such as a fire, theft, lawsuit or car accident. </a:t>
            </a:r>
          </a:p>
          <a:p>
            <a:r>
              <a:rPr lang="en-US" sz="1800" dirty="0"/>
              <a:t>When you purchase insurance, you’ll receive an insurance policy, which is a legal contract between you and your insurance provider. </a:t>
            </a:r>
          </a:p>
          <a:p>
            <a:r>
              <a:rPr lang="en-US" sz="1800" dirty="0"/>
              <a:t>When you suffer a loss that’s covered by your policy and file a claim, insurance pays you or a beneficiary, based on the terms of your policy.</a:t>
            </a:r>
          </a:p>
          <a:p>
            <a:r>
              <a:rPr lang="en-US" sz="1800" dirty="0"/>
              <a:t>The most difficult thing about insurance is that you’re paying for something you hope you never have to use, but suffering a loss without insurance can put you in a difficult financial situation or bankruptcy.</a:t>
            </a:r>
          </a:p>
          <a:p>
            <a:r>
              <a:rPr lang="en-US" sz="1800" dirty="0"/>
              <a:t>Whenever you need to use your insurance, typically you first must pay an amount called a deductible, which can vary based on your insurance plan. </a:t>
            </a:r>
          </a:p>
          <a:p>
            <a:r>
              <a:rPr lang="en-US" sz="1800" dirty="0"/>
              <a:t>This means that the insurance company will pay for all costs exceeding the amount of your deductible, up to the total value of your insurance plan.</a:t>
            </a:r>
          </a:p>
          <a:p>
            <a:r>
              <a:rPr lang="en-US" sz="1800" dirty="0"/>
              <a:t>Insurance is a smart way of managing risk and being prepared for the worst. </a:t>
            </a:r>
          </a:p>
          <a:p>
            <a:endParaRPr lang="en-US" sz="1200" dirty="0"/>
          </a:p>
        </p:txBody>
      </p:sp>
    </p:spTree>
    <p:extLst>
      <p:ext uri="{BB962C8B-B14F-4D97-AF65-F5344CB8AC3E}">
        <p14:creationId xmlns:p14="http://schemas.microsoft.com/office/powerpoint/2010/main" val="1403660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Automobile Insurance</a:t>
            </a:r>
          </a:p>
        </p:txBody>
      </p:sp>
      <p:sp>
        <p:nvSpPr>
          <p:cNvPr id="3" name="Content Placeholder 2"/>
          <p:cNvSpPr>
            <a:spLocks noGrp="1"/>
          </p:cNvSpPr>
          <p:nvPr>
            <p:ph idx="1"/>
          </p:nvPr>
        </p:nvSpPr>
        <p:spPr>
          <a:xfrm>
            <a:off x="395288" y="1371600"/>
            <a:ext cx="8443912" cy="5081588"/>
          </a:xfrm>
        </p:spPr>
        <p:txBody>
          <a:bodyPr/>
          <a:lstStyle/>
          <a:p>
            <a:r>
              <a:rPr lang="en-US" sz="2000" dirty="0"/>
              <a:t>Car insurance is required in most states in order to own or drive a car. </a:t>
            </a:r>
          </a:p>
          <a:p>
            <a:r>
              <a:rPr lang="en-US" sz="2000" dirty="0"/>
              <a:t>The cost of car insurance depends on many different factors like where you live, your age, your driving record, and what kind of car you drive.</a:t>
            </a:r>
          </a:p>
          <a:p>
            <a:r>
              <a:rPr lang="en-US" sz="2000" dirty="0"/>
              <a:t>Auto insurance pays for injuries or property damage after an accident, up to the policy’s limits. </a:t>
            </a:r>
          </a:p>
          <a:p>
            <a:r>
              <a:rPr lang="en-US" sz="2000" dirty="0"/>
              <a:t>The cost of an accident can quickly add up. </a:t>
            </a:r>
          </a:p>
          <a:p>
            <a:pPr lvl="1"/>
            <a:r>
              <a:rPr lang="en-US" sz="1600" b="0" dirty="0"/>
              <a:t>For example, the average cost of property damage after an accident is $5,700 per vehicle, according to 2021 data from the National Safety Council.</a:t>
            </a:r>
          </a:p>
          <a:p>
            <a:pPr lvl="1"/>
            <a:r>
              <a:rPr lang="en-US" sz="1600" b="0" dirty="0"/>
              <a:t>If injuries or death occur, expenses can climb to more than $120,000 per person. </a:t>
            </a:r>
          </a:p>
          <a:p>
            <a:pPr lvl="1"/>
            <a:r>
              <a:rPr lang="en-US" sz="1600" b="0" dirty="0"/>
              <a:t>Unless you have $120,000 stashed in your sock drawer, a car accident could result in serious financial ruin.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009" y="5181600"/>
            <a:ext cx="3750470" cy="1500188"/>
          </a:xfrm>
          <a:prstGeom prst="rect">
            <a:avLst/>
          </a:prstGeom>
        </p:spPr>
      </p:pic>
    </p:spTree>
    <p:extLst>
      <p:ext uri="{BB962C8B-B14F-4D97-AF65-F5344CB8AC3E}">
        <p14:creationId xmlns:p14="http://schemas.microsoft.com/office/powerpoint/2010/main" val="3197466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139112" cy="508000"/>
          </a:xfrm>
        </p:spPr>
        <p:txBody>
          <a:bodyPr/>
          <a:lstStyle/>
          <a:p>
            <a:r>
              <a:rPr lang="en-US" b="0" dirty="0">
                <a:effectLst>
                  <a:outerShdw blurRad="38100" dist="38100" dir="2700000" algn="tl">
                    <a:srgbClr val="000000">
                      <a:alpha val="43137"/>
                    </a:srgbClr>
                  </a:outerShdw>
                </a:effectLst>
              </a:rPr>
              <a:t>What Automobile Insurance Covers</a:t>
            </a:r>
          </a:p>
        </p:txBody>
      </p:sp>
      <p:sp>
        <p:nvSpPr>
          <p:cNvPr id="3" name="Content Placeholder 2"/>
          <p:cNvSpPr>
            <a:spLocks noGrp="1"/>
          </p:cNvSpPr>
          <p:nvPr>
            <p:ph idx="1"/>
          </p:nvPr>
        </p:nvSpPr>
        <p:spPr>
          <a:xfrm>
            <a:off x="395288" y="1371600"/>
            <a:ext cx="8443912" cy="5081588"/>
          </a:xfrm>
        </p:spPr>
        <p:txBody>
          <a:bodyPr/>
          <a:lstStyle/>
          <a:p>
            <a:r>
              <a:rPr lang="en-US" sz="2000" dirty="0"/>
              <a:t>Here are some of the most common types of car insurance coverage and what they cover:</a:t>
            </a:r>
          </a:p>
          <a:p>
            <a:pPr lvl="1"/>
            <a:r>
              <a:rPr lang="en-US" sz="1600" dirty="0"/>
              <a:t>Liability Coverage: </a:t>
            </a:r>
            <a:r>
              <a:rPr lang="en-US" sz="1600" b="0" dirty="0"/>
              <a:t>pays for medical bills or property repair costs that result from an accident you caused.</a:t>
            </a:r>
          </a:p>
          <a:p>
            <a:pPr lvl="1"/>
            <a:r>
              <a:rPr lang="en-US" sz="1600" dirty="0"/>
              <a:t>Uninsured Motorist Coverage: </a:t>
            </a:r>
            <a:r>
              <a:rPr lang="en-US" sz="1600" b="0" dirty="0"/>
              <a:t>pays for your own medical bills and property repair costs if you’re hit by someone without car insurance.</a:t>
            </a:r>
          </a:p>
          <a:p>
            <a:pPr lvl="1"/>
            <a:r>
              <a:rPr lang="en-US" sz="1600" dirty="0"/>
              <a:t>Underinsured Motorist Coverage:</a:t>
            </a:r>
            <a:r>
              <a:rPr lang="en-US" sz="1600" b="0" dirty="0"/>
              <a:t> pays out if the cost of your own medical bills and property damage exceeds the other driver’s liability coverage limits.</a:t>
            </a:r>
          </a:p>
          <a:p>
            <a:pPr lvl="1"/>
            <a:r>
              <a:rPr lang="en-US" sz="1600" dirty="0"/>
              <a:t>Collision Coverage: </a:t>
            </a:r>
            <a:r>
              <a:rPr lang="en-US" sz="1600" b="0" dirty="0"/>
              <a:t>pays for your own traffic-related car repair expenses (after you pay your deductible) no matter who is at fault in a crash.</a:t>
            </a:r>
          </a:p>
          <a:p>
            <a:pPr lvl="1"/>
            <a:r>
              <a:rPr lang="en-US" sz="1600" dirty="0"/>
              <a:t>Comprehensive Coverage: </a:t>
            </a:r>
            <a:r>
              <a:rPr lang="en-US" sz="1600" b="0" dirty="0"/>
              <a:t>pays for repair costs from inclement weather like tornadoes or hurricanes as well as vandalism or hitting a wild animal.</a:t>
            </a:r>
          </a:p>
          <a:p>
            <a:pPr lvl="1"/>
            <a:r>
              <a:rPr lang="en-US" sz="1600" dirty="0"/>
              <a:t>Medical Payments Coverage: </a:t>
            </a:r>
            <a:r>
              <a:rPr lang="en-US" sz="1600" b="0" dirty="0"/>
              <a:t>pays the medical expenses for you and your passengers after an accident, no matter which driver is at fault.</a:t>
            </a:r>
          </a:p>
          <a:p>
            <a:pPr lvl="1"/>
            <a:r>
              <a:rPr lang="en-US" sz="1600" dirty="0"/>
              <a:t>Gap Insurance Coverage: </a:t>
            </a:r>
            <a:r>
              <a:rPr lang="en-US" sz="1600" b="0" dirty="0"/>
              <a:t>pays the difference between what you owe on your car loan or lease and the vehicle’s current market value if you total your car. </a:t>
            </a:r>
          </a:p>
          <a:p>
            <a:endParaRPr lang="en-US" sz="1200" dirty="0"/>
          </a:p>
        </p:txBody>
      </p:sp>
    </p:spTree>
    <p:extLst>
      <p:ext uri="{BB962C8B-B14F-4D97-AF65-F5344CB8AC3E}">
        <p14:creationId xmlns:p14="http://schemas.microsoft.com/office/powerpoint/2010/main" val="240855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Health Insurance</a:t>
            </a:r>
          </a:p>
        </p:txBody>
      </p:sp>
      <p:sp>
        <p:nvSpPr>
          <p:cNvPr id="3" name="Content Placeholder 2"/>
          <p:cNvSpPr>
            <a:spLocks noGrp="1"/>
          </p:cNvSpPr>
          <p:nvPr>
            <p:ph idx="1"/>
          </p:nvPr>
        </p:nvSpPr>
        <p:spPr>
          <a:xfrm>
            <a:off x="395288" y="1371600"/>
            <a:ext cx="8367712" cy="5081588"/>
          </a:xfrm>
        </p:spPr>
        <p:txBody>
          <a:bodyPr/>
          <a:lstStyle/>
          <a:p>
            <a:r>
              <a:rPr lang="en-US" sz="2000" dirty="0"/>
              <a:t>Health insurance is a policy that covers a percentage of doctors' visits and hospital bills. </a:t>
            </a:r>
          </a:p>
          <a:p>
            <a:pPr lvl="1"/>
            <a:r>
              <a:rPr lang="en-US" sz="1600" b="0" dirty="0"/>
              <a:t>It exists to help offset the costs of medical events, whether they're planned or happen unexpectedly.</a:t>
            </a:r>
          </a:p>
          <a:p>
            <a:r>
              <a:rPr lang="en-US" sz="2000" dirty="0"/>
              <a:t>Having insurance doesn’t mean your health care will be free. </a:t>
            </a:r>
          </a:p>
          <a:p>
            <a:pPr lvl="1"/>
            <a:r>
              <a:rPr lang="en-US" sz="1600" b="0" dirty="0"/>
              <a:t>In return for your premium, the insurance company agrees to share the cost of covered medical services with you. </a:t>
            </a:r>
          </a:p>
          <a:p>
            <a:pPr lvl="1"/>
            <a:r>
              <a:rPr lang="en-US" sz="1600" b="0" dirty="0"/>
              <a:t>You may also have copayments — or other out-of-pocket fees — or have to meet deductibles every year before insurance coverage kicks in.</a:t>
            </a:r>
          </a:p>
          <a:p>
            <a:r>
              <a:rPr lang="en-US" sz="2000" dirty="0"/>
              <a:t>Prevention is always better than treatment, and with health insurance, you’ll be able to visit physicians for routine checkups, rather than only in case of an emergency. </a:t>
            </a:r>
          </a:p>
          <a:p>
            <a:r>
              <a:rPr lang="en-US" sz="2000" dirty="0"/>
              <a:t>Additionally, most people in their early 20s and younger can remain on their parent’s health insurance plans.</a:t>
            </a:r>
          </a:p>
          <a:p>
            <a:endParaRPr lang="en-US" sz="2000" dirty="0"/>
          </a:p>
        </p:txBody>
      </p:sp>
    </p:spTree>
    <p:extLst>
      <p:ext uri="{BB962C8B-B14F-4D97-AF65-F5344CB8AC3E}">
        <p14:creationId xmlns:p14="http://schemas.microsoft.com/office/powerpoint/2010/main" val="14463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Health Insurance</a:t>
            </a:r>
          </a:p>
        </p:txBody>
      </p:sp>
      <p:sp>
        <p:nvSpPr>
          <p:cNvPr id="6" name="Content Placeholder 5">
            <a:extLst>
              <a:ext uri="{FF2B5EF4-FFF2-40B4-BE49-F238E27FC236}">
                <a16:creationId xmlns:a16="http://schemas.microsoft.com/office/drawing/2014/main" xmlns="" id="{64C5A7AE-634F-4790-989B-922190EE64B4}"/>
              </a:ext>
            </a:extLst>
          </p:cNvPr>
          <p:cNvSpPr>
            <a:spLocks noGrp="1"/>
          </p:cNvSpPr>
          <p:nvPr>
            <p:ph idx="1"/>
          </p:nvPr>
        </p:nvSpPr>
        <p:spPr>
          <a:xfrm>
            <a:off x="395288" y="1295400"/>
            <a:ext cx="8367712" cy="5157788"/>
          </a:xfrm>
        </p:spPr>
        <p:txBody>
          <a:bodyPr/>
          <a:lstStyle/>
          <a:p>
            <a:r>
              <a:rPr lang="en-US" sz="2000" dirty="0"/>
              <a:t>Under the health care law, insurance companies can account for only 5 things when setting premiums.</a:t>
            </a:r>
          </a:p>
          <a:p>
            <a:pPr lvl="1"/>
            <a:r>
              <a:rPr lang="en-US" sz="1600" dirty="0"/>
              <a:t>Age:</a:t>
            </a:r>
            <a:r>
              <a:rPr lang="en-US" sz="1600" b="0" dirty="0"/>
              <a:t> Premiums can be up to 3 times higher for older people than for younger ones.</a:t>
            </a:r>
          </a:p>
          <a:p>
            <a:pPr lvl="1"/>
            <a:r>
              <a:rPr lang="en-US" sz="1600" dirty="0"/>
              <a:t>Location: </a:t>
            </a:r>
            <a:r>
              <a:rPr lang="en-US" sz="1600" b="0" dirty="0"/>
              <a:t>Where you live has a big effect on your premiums. Differences in competition, state and local rules, and cost of living account for this.</a:t>
            </a:r>
          </a:p>
          <a:p>
            <a:pPr lvl="1"/>
            <a:r>
              <a:rPr lang="en-US" sz="1600" dirty="0"/>
              <a:t>Tobacco use: </a:t>
            </a:r>
            <a:r>
              <a:rPr lang="en-US" sz="1600" b="0" dirty="0"/>
              <a:t>Insurers can charge tobacco users up to 50% more than those who don’t use tobacco.</a:t>
            </a:r>
          </a:p>
          <a:p>
            <a:pPr lvl="1"/>
            <a:r>
              <a:rPr lang="en-US" sz="1600" dirty="0"/>
              <a:t>Individual vs. family enrollment: </a:t>
            </a:r>
            <a:r>
              <a:rPr lang="en-US" sz="1600" b="0" dirty="0"/>
              <a:t>Insurers can charge more for a plan that also covers a spouse and/or dependents.</a:t>
            </a:r>
          </a:p>
          <a:p>
            <a:pPr lvl="1"/>
            <a:r>
              <a:rPr lang="en-US" sz="1600" dirty="0"/>
              <a:t>Plan category: </a:t>
            </a:r>
            <a:r>
              <a:rPr lang="en-US" sz="1600" b="0" dirty="0"/>
              <a:t>There are five plan categories – Bronze, Silver, Gold, Platinum, and Catastrophic. The categories are based on how you and the plan share costs. Bronze plans usually have lower monthly premiums and higher out-of-pocket costs when you get care. Platinum plans usually have the highest premiums and lowest out-of-pocket costs.</a:t>
            </a:r>
          </a:p>
          <a:p>
            <a:endParaRPr lang="en-US" sz="1200" dirty="0"/>
          </a:p>
          <a:p>
            <a:endParaRPr lang="en-US" sz="1200" dirty="0"/>
          </a:p>
        </p:txBody>
      </p:sp>
    </p:spTree>
    <p:extLst>
      <p:ext uri="{BB962C8B-B14F-4D97-AF65-F5344CB8AC3E}">
        <p14:creationId xmlns:p14="http://schemas.microsoft.com/office/powerpoint/2010/main" val="353125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443912" cy="508000"/>
          </a:xfrm>
        </p:spPr>
        <p:txBody>
          <a:bodyPr/>
          <a:lstStyle/>
          <a:p>
            <a:r>
              <a:rPr lang="en-US" sz="2800" b="0" dirty="0">
                <a:effectLst>
                  <a:outerShdw blurRad="38100" dist="38100" dir="2700000" algn="tl">
                    <a:srgbClr val="000000">
                      <a:alpha val="43137"/>
                    </a:srgbClr>
                  </a:outerShdw>
                </a:effectLst>
              </a:rPr>
              <a:t>Important </a:t>
            </a:r>
            <a:r>
              <a:rPr lang="en-US" sz="2800" b="0" dirty="0" smtClean="0">
                <a:effectLst>
                  <a:outerShdw blurRad="38100" dist="38100" dir="2700000" algn="tl">
                    <a:srgbClr val="000000">
                      <a:alpha val="43137"/>
                    </a:srgbClr>
                  </a:outerShdw>
                </a:effectLst>
              </a:rPr>
              <a:t>Health Insurance </a:t>
            </a:r>
            <a:r>
              <a:rPr lang="en-US" sz="2800" b="0" dirty="0">
                <a:effectLst>
                  <a:outerShdw blurRad="38100" dist="38100" dir="2700000" algn="tl">
                    <a:srgbClr val="000000">
                      <a:alpha val="43137"/>
                    </a:srgbClr>
                  </a:outerShdw>
                </a:effectLst>
              </a:rPr>
              <a:t>Terms and Concepts</a:t>
            </a:r>
          </a:p>
        </p:txBody>
      </p:sp>
      <p:sp>
        <p:nvSpPr>
          <p:cNvPr id="3" name="Content Placeholder 2"/>
          <p:cNvSpPr>
            <a:spLocks noGrp="1"/>
          </p:cNvSpPr>
          <p:nvPr>
            <p:ph idx="1"/>
          </p:nvPr>
        </p:nvSpPr>
        <p:spPr>
          <a:xfrm>
            <a:off x="395288" y="1371600"/>
            <a:ext cx="8367712" cy="5081588"/>
          </a:xfrm>
        </p:spPr>
        <p:txBody>
          <a:bodyPr/>
          <a:lstStyle/>
          <a:p>
            <a:r>
              <a:rPr lang="en-US" sz="2000" b="1" dirty="0"/>
              <a:t>Out-of-pocket expenses</a:t>
            </a:r>
            <a:r>
              <a:rPr lang="en-US" sz="2000" dirty="0"/>
              <a:t>: </a:t>
            </a:r>
          </a:p>
          <a:p>
            <a:pPr lvl="1"/>
            <a:r>
              <a:rPr lang="en-US" sz="1600" b="0" dirty="0"/>
              <a:t>The terms "out-of-pocket cost" and/or "cost sharing" refer to the portion of your medical expenses you are responsible for paying when you actually receive health care. </a:t>
            </a:r>
          </a:p>
          <a:p>
            <a:pPr lvl="1"/>
            <a:r>
              <a:rPr lang="en-US" sz="1600" b="0" dirty="0"/>
              <a:t>The monthly premium you pay for care is separate from these costs.</a:t>
            </a:r>
          </a:p>
          <a:p>
            <a:r>
              <a:rPr lang="en-US" sz="2000" b="1" dirty="0"/>
              <a:t>Annual deductible</a:t>
            </a:r>
            <a:r>
              <a:rPr lang="en-US" sz="2000" dirty="0"/>
              <a:t>: </a:t>
            </a:r>
          </a:p>
          <a:p>
            <a:pPr lvl="1"/>
            <a:r>
              <a:rPr lang="en-US" sz="1600" b="0" dirty="0"/>
              <a:t>The annual deductible is amount you pay each plan year before the insurance company starts paying its share of the costs. </a:t>
            </a:r>
          </a:p>
          <a:p>
            <a:pPr lvl="1"/>
            <a:r>
              <a:rPr lang="en-US" sz="1600" b="0" dirty="0"/>
              <a:t>If the deductible is $2,000, then you would responsible for paying the first $2,000 in health care you receive each year, after which the insurance company would start paying its share.</a:t>
            </a:r>
          </a:p>
          <a:p>
            <a:r>
              <a:rPr lang="en-US" sz="2000" b="1" dirty="0"/>
              <a:t>Copayment (or 'Copay')</a:t>
            </a:r>
            <a:r>
              <a:rPr lang="en-US" sz="2000" dirty="0"/>
              <a:t>: </a:t>
            </a:r>
          </a:p>
          <a:p>
            <a:pPr lvl="1"/>
            <a:r>
              <a:rPr lang="en-US" sz="1600" b="0" dirty="0"/>
              <a:t>The copay is a fixed, upfront amount you pay each time you receive care when that care is subject to a copay. </a:t>
            </a:r>
          </a:p>
          <a:p>
            <a:pPr lvl="1"/>
            <a:r>
              <a:rPr lang="en-US" sz="1600" b="0" dirty="0"/>
              <a:t>For example, a copay of $30 might be applicable for a doctor visit, after which the insurance company picks up the rest. </a:t>
            </a:r>
          </a:p>
          <a:p>
            <a:endParaRPr lang="en-US" sz="1400" dirty="0"/>
          </a:p>
        </p:txBody>
      </p:sp>
    </p:spTree>
    <p:extLst>
      <p:ext uri="{BB962C8B-B14F-4D97-AF65-F5344CB8AC3E}">
        <p14:creationId xmlns:p14="http://schemas.microsoft.com/office/powerpoint/2010/main" val="81939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9"/>
            </a:pPr>
            <a:r>
              <a:rPr lang="en-US" sz="2000" dirty="0"/>
              <a:t>Prepare a written project plan demonstrating the steps below, including the desired outcome. This is a project on paper, not a real-life project. Examples could include planning a camping trip, developing a community service project or a school or religious event, or creating an annual patrol plan with additional activities not already included in the troop annual plan. Discuss your completed project plan with your merit badge counselor.</a:t>
            </a:r>
          </a:p>
          <a:p>
            <a:pPr lvl="1">
              <a:buFont typeface="+mj-lt"/>
              <a:buAutoNum type="alphaLcPeriod"/>
            </a:pPr>
            <a:r>
              <a:rPr lang="en-US" sz="1600" b="0" dirty="0"/>
              <a:t>Define the project. What is your goal?</a:t>
            </a:r>
          </a:p>
          <a:p>
            <a:pPr lvl="1">
              <a:buFont typeface="+mj-lt"/>
              <a:buAutoNum type="alphaLcPeriod"/>
            </a:pPr>
            <a:r>
              <a:rPr lang="en-US" sz="1600" b="0" dirty="0"/>
              <a:t>Develop a timeline for your project that shows the steps you must take from beginning to completion.</a:t>
            </a:r>
          </a:p>
          <a:p>
            <a:pPr lvl="1">
              <a:buFont typeface="+mj-lt"/>
              <a:buAutoNum type="alphaLcPeriod"/>
            </a:pPr>
            <a:r>
              <a:rPr lang="en-US" sz="1600" b="0" dirty="0"/>
              <a:t>Describe your project.</a:t>
            </a:r>
          </a:p>
          <a:p>
            <a:pPr lvl="1">
              <a:buFont typeface="+mj-lt"/>
              <a:buAutoNum type="alphaLcPeriod"/>
            </a:pPr>
            <a:r>
              <a:rPr lang="en-US" sz="1600" b="0" dirty="0"/>
              <a:t>Develop a list of resources. Identify how these resources will help you achieve your goal.</a:t>
            </a:r>
          </a:p>
          <a:p>
            <a:pPr lvl="1">
              <a:buFont typeface="+mj-lt"/>
              <a:buAutoNum type="alphaLcPeriod"/>
            </a:pPr>
            <a:r>
              <a:rPr lang="en-US" sz="1600" b="0" dirty="0"/>
              <a:t>Develop a budget for your project.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2668407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443912" cy="508000"/>
          </a:xfrm>
        </p:spPr>
        <p:txBody>
          <a:bodyPr/>
          <a:lstStyle/>
          <a:p>
            <a:r>
              <a:rPr lang="en-US" sz="2800" b="0" dirty="0">
                <a:effectLst>
                  <a:outerShdw blurRad="38100" dist="38100" dir="2700000" algn="tl">
                    <a:srgbClr val="000000">
                      <a:alpha val="43137"/>
                    </a:srgbClr>
                  </a:outerShdw>
                </a:effectLst>
              </a:rPr>
              <a:t>Important Health Insurance Terms and Concepts</a:t>
            </a:r>
            <a:endParaRPr lang="en-US" sz="28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8443912" cy="5081588"/>
          </a:xfrm>
        </p:spPr>
        <p:txBody>
          <a:bodyPr/>
          <a:lstStyle/>
          <a:p>
            <a:r>
              <a:rPr lang="en-US" sz="2000" b="1" dirty="0"/>
              <a:t>Coinsurance</a:t>
            </a:r>
            <a:r>
              <a:rPr lang="en-US" sz="2000" dirty="0"/>
              <a:t>: </a:t>
            </a:r>
          </a:p>
          <a:p>
            <a:pPr lvl="1"/>
            <a:r>
              <a:rPr lang="en-US" sz="1600" b="0" dirty="0"/>
              <a:t>Coinsurance is a percentage of the cost of your medical care. </a:t>
            </a:r>
          </a:p>
          <a:p>
            <a:pPr lvl="1"/>
            <a:r>
              <a:rPr lang="en-US" sz="1600" b="0" dirty="0"/>
              <a:t>For an MRI that costs $1,000, you might pay 20 percent ($200) while your insurance company will pay the other 80 percent ($800). </a:t>
            </a:r>
          </a:p>
          <a:p>
            <a:r>
              <a:rPr lang="en-US" sz="2000" b="1" dirty="0"/>
              <a:t>Annual out-of-pocket maximum</a:t>
            </a:r>
            <a:r>
              <a:rPr lang="en-US" sz="2000" dirty="0"/>
              <a:t>: </a:t>
            </a:r>
          </a:p>
          <a:p>
            <a:pPr lvl="1"/>
            <a:r>
              <a:rPr lang="en-US" sz="1600" b="0" dirty="0"/>
              <a:t>The annual out-of-pocket maximum is the most cost-sharing you will be responsible for in a year. </a:t>
            </a:r>
          </a:p>
          <a:p>
            <a:pPr lvl="1"/>
            <a:r>
              <a:rPr lang="en-US" sz="1600" b="0" dirty="0"/>
              <a:t>It is the total of your deductible, copays, and coinsurance (but does not include your premiums). </a:t>
            </a:r>
          </a:p>
          <a:p>
            <a:pPr lvl="1"/>
            <a:r>
              <a:rPr lang="en-US" sz="1600" b="0" dirty="0"/>
              <a:t>Once you hit this limit, the insurance company will pick up 100 percent of your covered costs for the remainder of the plan year. </a:t>
            </a:r>
          </a:p>
          <a:p>
            <a:pPr lvl="1"/>
            <a:endParaRPr lang="en-US" sz="1000" b="0" dirty="0"/>
          </a:p>
          <a:p>
            <a:r>
              <a:rPr lang="en-US" sz="2000" b="1" dirty="0"/>
              <a:t>Covered Benefit</a:t>
            </a:r>
            <a:r>
              <a:rPr lang="en-US" sz="2000" dirty="0"/>
              <a:t>: </a:t>
            </a:r>
          </a:p>
          <a:p>
            <a:pPr lvl="1"/>
            <a:r>
              <a:rPr lang="en-US" sz="1600" b="0" dirty="0"/>
              <a:t>A 'covered benefit' generally refers to a health service that is included under the premium for a given health insurance policy that is paid by, or on behalf of, the enrolled patient. </a:t>
            </a:r>
          </a:p>
          <a:p>
            <a:pPr lvl="1"/>
            <a:r>
              <a:rPr lang="en-US" sz="1600" b="0" dirty="0"/>
              <a:t>It does not mean that the service will be paid at 100%. </a:t>
            </a:r>
          </a:p>
        </p:txBody>
      </p:sp>
    </p:spTree>
    <p:extLst>
      <p:ext uri="{BB962C8B-B14F-4D97-AF65-F5344CB8AC3E}">
        <p14:creationId xmlns:p14="http://schemas.microsoft.com/office/powerpoint/2010/main" val="733081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Homeowners Insurance</a:t>
            </a:r>
          </a:p>
        </p:txBody>
      </p:sp>
      <p:sp>
        <p:nvSpPr>
          <p:cNvPr id="3" name="Content Placeholder 2"/>
          <p:cNvSpPr>
            <a:spLocks noGrp="1"/>
          </p:cNvSpPr>
          <p:nvPr>
            <p:ph idx="1"/>
          </p:nvPr>
        </p:nvSpPr>
        <p:spPr>
          <a:xfrm>
            <a:off x="395288" y="1371600"/>
            <a:ext cx="7488237" cy="5081588"/>
          </a:xfrm>
        </p:spPr>
        <p:txBody>
          <a:bodyPr/>
          <a:lstStyle/>
          <a:p>
            <a:r>
              <a:rPr lang="en-US" sz="2000" dirty="0" smtClean="0"/>
              <a:t>Homeowners </a:t>
            </a:r>
            <a:r>
              <a:rPr lang="en-US" sz="2000" dirty="0"/>
              <a:t>insurance covers your house and belongings in case of events such as fires, hail, tornadoes and burst pipes. </a:t>
            </a:r>
            <a:endParaRPr lang="en-US" sz="2000" dirty="0" smtClean="0"/>
          </a:p>
          <a:p>
            <a:pPr lvl="1"/>
            <a:r>
              <a:rPr lang="en-US" sz="1600" b="0" dirty="0"/>
              <a:t>Standard homeowners insurance </a:t>
            </a:r>
            <a:r>
              <a:rPr lang="en-US" sz="1600" b="0" dirty="0" smtClean="0"/>
              <a:t>doesn't </a:t>
            </a:r>
            <a:r>
              <a:rPr lang="en-US" sz="1600" b="0" dirty="0"/>
              <a:t>cover damage caused by </a:t>
            </a:r>
            <a:r>
              <a:rPr lang="en-US" sz="1600" b="0" dirty="0" smtClean="0"/>
              <a:t>floods, earthquakes, </a:t>
            </a:r>
            <a:r>
              <a:rPr lang="en-US" sz="1600" b="0" dirty="0"/>
              <a:t>acts of war, terrorism, </a:t>
            </a:r>
            <a:r>
              <a:rPr lang="en-US" sz="1600" b="0" dirty="0" smtClean="0"/>
              <a:t>civil unrest, nuclear </a:t>
            </a:r>
            <a:r>
              <a:rPr lang="en-US" sz="1600" b="0" dirty="0"/>
              <a:t>accidents or radiation. </a:t>
            </a:r>
            <a:endParaRPr lang="en-US" sz="1600" b="0" dirty="0" smtClean="0"/>
          </a:p>
          <a:p>
            <a:r>
              <a:rPr lang="en-US" sz="2000" dirty="0" smtClean="0"/>
              <a:t>If one of the covered scenarios causes damage, </a:t>
            </a:r>
            <a:r>
              <a:rPr lang="en-US" sz="2000" dirty="0"/>
              <a:t>you can file a claim with your insurance company. </a:t>
            </a:r>
            <a:endParaRPr lang="en-US" sz="2000" dirty="0" smtClean="0"/>
          </a:p>
          <a:p>
            <a:pPr lvl="1"/>
            <a:r>
              <a:rPr lang="en-US" sz="1600" b="0" dirty="0" smtClean="0"/>
              <a:t>You </a:t>
            </a:r>
            <a:r>
              <a:rPr lang="en-US" sz="1600" b="0" dirty="0"/>
              <a:t>will </a:t>
            </a:r>
            <a:r>
              <a:rPr lang="en-US" sz="1600" b="0" dirty="0" smtClean="0"/>
              <a:t>receive </a:t>
            </a:r>
            <a:r>
              <a:rPr lang="en-US" sz="1600" b="0" dirty="0"/>
              <a:t>payment for covered losses, minus any home insurance deductible, up to your policy's coverage limit.</a:t>
            </a:r>
          </a:p>
          <a:p>
            <a:r>
              <a:rPr lang="en-US" sz="2000" dirty="0" smtClean="0"/>
              <a:t>Homeowners </a:t>
            </a:r>
            <a:r>
              <a:rPr lang="en-US" sz="2000" dirty="0"/>
              <a:t>insurance can also reimburse you for theft or vandalism of your belongings.</a:t>
            </a:r>
          </a:p>
          <a:p>
            <a:r>
              <a:rPr lang="en-US" sz="2000" dirty="0" smtClean="0"/>
              <a:t>It </a:t>
            </a:r>
            <a:r>
              <a:rPr lang="en-US" sz="2000" dirty="0"/>
              <a:t>can also pay to defend you from lawsuits or cover medical bills for someone who gets hurt on your property. </a:t>
            </a:r>
            <a:endParaRPr lang="en-US" sz="2000" dirty="0" smtClean="0"/>
          </a:p>
          <a:p>
            <a:r>
              <a:rPr lang="en-US" sz="2000" dirty="0" smtClean="0"/>
              <a:t>If </a:t>
            </a:r>
            <a:r>
              <a:rPr lang="en-US" sz="2000" dirty="0"/>
              <a:t>you can’t live at home after a covered disaster, your homeowners policy could pick up the tab for a hotel or rental.</a:t>
            </a:r>
          </a:p>
          <a:p>
            <a:endParaRPr lang="en-US" sz="1200" b="1" dirty="0"/>
          </a:p>
          <a:p>
            <a:endParaRPr lang="en-US" sz="1200" dirty="0"/>
          </a:p>
        </p:txBody>
      </p:sp>
    </p:spTree>
    <p:extLst>
      <p:ext uri="{BB962C8B-B14F-4D97-AF65-F5344CB8AC3E}">
        <p14:creationId xmlns:p14="http://schemas.microsoft.com/office/powerpoint/2010/main" val="551833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Renter’s Insurance</a:t>
            </a:r>
          </a:p>
        </p:txBody>
      </p:sp>
      <p:sp>
        <p:nvSpPr>
          <p:cNvPr id="3" name="Content Placeholder 2"/>
          <p:cNvSpPr>
            <a:spLocks noGrp="1"/>
          </p:cNvSpPr>
          <p:nvPr>
            <p:ph idx="1"/>
          </p:nvPr>
        </p:nvSpPr>
        <p:spPr>
          <a:xfrm>
            <a:off x="395288" y="1371600"/>
            <a:ext cx="5014911" cy="2007016"/>
          </a:xfrm>
        </p:spPr>
        <p:txBody>
          <a:bodyPr/>
          <a:lstStyle/>
          <a:p>
            <a:r>
              <a:rPr lang="en-US" sz="2000" dirty="0"/>
              <a:t>Anyone living in a rental unit with more possessions than they can afford to replace should consider a renter's insurance policy. </a:t>
            </a:r>
            <a:endParaRPr lang="en-US" sz="2000" dirty="0" smtClean="0"/>
          </a:p>
          <a:p>
            <a:r>
              <a:rPr lang="en-US" sz="2000" dirty="0" smtClean="0"/>
              <a:t>Renters </a:t>
            </a:r>
            <a:r>
              <a:rPr lang="en-US" sz="2000" dirty="0"/>
              <a:t>insurance protects against the loss of personal </a:t>
            </a:r>
            <a:r>
              <a:rPr lang="en-US" sz="2000" dirty="0" smtClean="0"/>
              <a:t>belongings.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199" y="1059278"/>
            <a:ext cx="3481313" cy="2319338"/>
          </a:xfrm>
          <a:prstGeom prst="rect">
            <a:avLst/>
          </a:prstGeom>
        </p:spPr>
      </p:pic>
      <p:sp>
        <p:nvSpPr>
          <p:cNvPr id="5" name="Content Placeholder 2"/>
          <p:cNvSpPr txBox="1">
            <a:spLocks/>
          </p:cNvSpPr>
          <p:nvPr/>
        </p:nvSpPr>
        <p:spPr bwMode="auto">
          <a:xfrm>
            <a:off x="395288" y="3378616"/>
            <a:ext cx="8496224"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r>
              <a:rPr lang="en-US" sz="2000" b="0" kern="0" dirty="0" smtClean="0"/>
              <a:t>In addition, renters insurance covers the policyholder's legal and liability expenses related to lawsuits resulting from accidents occurring on the rental property. </a:t>
            </a:r>
          </a:p>
          <a:p>
            <a:r>
              <a:rPr lang="en-US" sz="2000" b="0" kern="0" dirty="0" smtClean="0"/>
              <a:t>It can also compensate for additional living expenses if the policyholder and other covered occupants are forced to relocate temporarily due to a covered disaster. </a:t>
            </a:r>
          </a:p>
          <a:p>
            <a:r>
              <a:rPr lang="en-US" sz="2000" b="0" kern="0" dirty="0" smtClean="0"/>
              <a:t>Renters insurance won't cover the actual structure you live in;  that's your landlord's responsibility. </a:t>
            </a:r>
          </a:p>
          <a:p>
            <a:endParaRPr lang="en-US" sz="1400" b="0" kern="0" dirty="0" smtClean="0"/>
          </a:p>
          <a:p>
            <a:endParaRPr lang="en-US" b="0" kern="0" dirty="0"/>
          </a:p>
        </p:txBody>
      </p:sp>
    </p:spTree>
    <p:extLst>
      <p:ext uri="{BB962C8B-B14F-4D97-AF65-F5344CB8AC3E}">
        <p14:creationId xmlns:p14="http://schemas.microsoft.com/office/powerpoint/2010/main" val="2445337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Life Insurance</a:t>
            </a:r>
          </a:p>
        </p:txBody>
      </p:sp>
      <p:sp>
        <p:nvSpPr>
          <p:cNvPr id="3" name="Content Placeholder 2"/>
          <p:cNvSpPr>
            <a:spLocks noGrp="1"/>
          </p:cNvSpPr>
          <p:nvPr>
            <p:ph idx="1"/>
          </p:nvPr>
        </p:nvSpPr>
        <p:spPr>
          <a:xfrm>
            <a:off x="395288" y="1371600"/>
            <a:ext cx="4938711" cy="5081588"/>
          </a:xfrm>
        </p:spPr>
        <p:txBody>
          <a:bodyPr/>
          <a:lstStyle/>
          <a:p>
            <a:r>
              <a:rPr lang="en-US" sz="2000" dirty="0"/>
              <a:t>Life insurance is a contract between a life insurance company and a policy owner. </a:t>
            </a:r>
          </a:p>
          <a:p>
            <a:r>
              <a:rPr lang="en-US" sz="2000" dirty="0"/>
              <a:t>A life insurance policy guarantees the insurer pays a sum of money to one or more named beneficiaries when the insured person dies in exchange for premiums paid by the policyholder during their lifetime.</a:t>
            </a:r>
          </a:p>
          <a:p>
            <a:endParaRPr lang="en-US" sz="2000" dirty="0"/>
          </a:p>
          <a:p>
            <a:endParaRPr lang="en-US" sz="2000" dirty="0"/>
          </a:p>
        </p:txBody>
      </p:sp>
      <p:pic>
        <p:nvPicPr>
          <p:cNvPr id="5" name="Picture 4"/>
          <p:cNvPicPr>
            <a:picLocks noChangeAspect="1"/>
          </p:cNvPicPr>
          <p:nvPr/>
        </p:nvPicPr>
        <p:blipFill rotWithShape="1">
          <a:blip r:embed="rId2"/>
          <a:srcRect l="20833" r="20833"/>
          <a:stretch/>
        </p:blipFill>
        <p:spPr>
          <a:xfrm>
            <a:off x="5410200" y="1371600"/>
            <a:ext cx="3352800" cy="3017520"/>
          </a:xfrm>
          <a:prstGeom prst="rect">
            <a:avLst/>
          </a:prstGeom>
        </p:spPr>
      </p:pic>
    </p:spTree>
    <p:extLst>
      <p:ext uri="{BB962C8B-B14F-4D97-AF65-F5344CB8AC3E}">
        <p14:creationId xmlns:p14="http://schemas.microsoft.com/office/powerpoint/2010/main" val="5054683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Purpose of Life Insurance</a:t>
            </a:r>
          </a:p>
        </p:txBody>
      </p:sp>
      <p:sp>
        <p:nvSpPr>
          <p:cNvPr id="3" name="Content Placeholder 2"/>
          <p:cNvSpPr>
            <a:spLocks noGrp="1"/>
          </p:cNvSpPr>
          <p:nvPr>
            <p:ph idx="1"/>
          </p:nvPr>
        </p:nvSpPr>
        <p:spPr>
          <a:xfrm>
            <a:off x="395288" y="1371600"/>
            <a:ext cx="7488237" cy="5081588"/>
          </a:xfrm>
        </p:spPr>
        <p:txBody>
          <a:bodyPr/>
          <a:lstStyle/>
          <a:p>
            <a:pPr>
              <a:buFont typeface="Arial" panose="020B0604020202020204" pitchFamily="34" charset="0"/>
              <a:buChar char="•"/>
            </a:pPr>
            <a:r>
              <a:rPr lang="en-US" sz="2000" dirty="0"/>
              <a:t>Replace income for dependents</a:t>
            </a:r>
          </a:p>
          <a:p>
            <a:pPr marL="628650" lvl="1" indent="-228600">
              <a:buFont typeface="Arial" panose="020B0604020202020204" pitchFamily="34" charset="0"/>
              <a:buChar char="‒"/>
            </a:pPr>
            <a:r>
              <a:rPr lang="en-US" sz="1600" b="0" dirty="0"/>
              <a:t>If people depend on an individual’s income, life insurance can replace that income if the person dies. The most common example of this is parents with young children. </a:t>
            </a:r>
          </a:p>
          <a:p>
            <a:pPr marL="628650" lvl="1" indent="-228600">
              <a:buFont typeface="Arial" panose="020B0604020202020204" pitchFamily="34" charset="0"/>
              <a:buChar char="‒"/>
            </a:pPr>
            <a:r>
              <a:rPr lang="en-US" sz="1600" b="0" dirty="0"/>
              <a:t>Insurance to replace income can be especially useful if the government- or employer sponsored benefits of the surviving spouse or domestic partner will be reduced after their companion dies.</a:t>
            </a:r>
          </a:p>
          <a:p>
            <a:r>
              <a:rPr lang="en-US" sz="2000" dirty="0"/>
              <a:t>Pay final expenses</a:t>
            </a:r>
          </a:p>
          <a:p>
            <a:pPr marL="628650" lvl="1" indent="-228600">
              <a:buFont typeface="Arial" panose="020B0604020202020204" pitchFamily="34" charset="0"/>
              <a:buChar char="‒"/>
            </a:pPr>
            <a:r>
              <a:rPr lang="en-US" sz="1600" b="0" dirty="0"/>
              <a:t>Life insurance can pay funeral and burial costs, probate and other estate administration costs, debts and medical expenses not covered by health insurance.</a:t>
            </a:r>
          </a:p>
          <a:p>
            <a:r>
              <a:rPr lang="en-US" sz="2000" dirty="0"/>
              <a:t>Create an inheritance for heirs</a:t>
            </a:r>
          </a:p>
          <a:p>
            <a:pPr marL="628650" lvl="1" indent="-228600">
              <a:buFont typeface="Arial" panose="020B0604020202020204" pitchFamily="34" charset="0"/>
              <a:buChar char="‒"/>
            </a:pPr>
            <a:r>
              <a:rPr lang="en-US" sz="1600" b="0" dirty="0"/>
              <a:t>Even those with no other assets to pass on, can create an inheritance by buying a life insurance policy and naming their heirs as beneficiaries.</a:t>
            </a:r>
          </a:p>
          <a:p>
            <a:endParaRPr lang="en-US" sz="1200" dirty="0"/>
          </a:p>
        </p:txBody>
      </p:sp>
    </p:spTree>
    <p:extLst>
      <p:ext uri="{BB962C8B-B14F-4D97-AF65-F5344CB8AC3E}">
        <p14:creationId xmlns:p14="http://schemas.microsoft.com/office/powerpoint/2010/main" val="1117595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Purpose of Life Insurance (continued)</a:t>
            </a:r>
          </a:p>
        </p:txBody>
      </p:sp>
      <p:sp>
        <p:nvSpPr>
          <p:cNvPr id="3" name="Content Placeholder 2"/>
          <p:cNvSpPr>
            <a:spLocks noGrp="1"/>
          </p:cNvSpPr>
          <p:nvPr>
            <p:ph idx="1"/>
          </p:nvPr>
        </p:nvSpPr>
        <p:spPr>
          <a:xfrm>
            <a:off x="395288" y="1371600"/>
            <a:ext cx="7488237" cy="5081588"/>
          </a:xfrm>
        </p:spPr>
        <p:txBody>
          <a:bodyPr/>
          <a:lstStyle/>
          <a:p>
            <a:r>
              <a:rPr lang="en-US" sz="2000" dirty="0"/>
              <a:t>Pay federal “death” taxes and state “death” taxes</a:t>
            </a:r>
          </a:p>
          <a:p>
            <a:pPr marL="628650" lvl="1" indent="-228600">
              <a:buFont typeface="Arial" panose="020B0604020202020204" pitchFamily="34" charset="0"/>
              <a:buChar char="‒"/>
            </a:pPr>
            <a:r>
              <a:rPr lang="en-US" sz="1600" b="0" dirty="0"/>
              <a:t>Life insurance benefits can pay for estate taxes so that heirs will not have to liquidate other assets or take a smaller inheritance.</a:t>
            </a:r>
          </a:p>
          <a:p>
            <a:r>
              <a:rPr lang="en-US" sz="2000" dirty="0"/>
              <a:t>Make significant charitable contributions</a:t>
            </a:r>
          </a:p>
          <a:p>
            <a:pPr marL="628650" lvl="1" indent="-228600">
              <a:buFont typeface="Arial" panose="020B0604020202020204" pitchFamily="34" charset="0"/>
              <a:buChar char="‒"/>
            </a:pPr>
            <a:r>
              <a:rPr lang="en-US" sz="1600" b="0" dirty="0"/>
              <a:t>By making a charity the beneficiary of their life insurance policies, individuals can make a much larger contribution than if they donated the cash equivalent of the policy’s premiums.</a:t>
            </a:r>
          </a:p>
          <a:p>
            <a:r>
              <a:rPr lang="en-US" sz="2000" dirty="0"/>
              <a:t>Create a source of savings</a:t>
            </a:r>
          </a:p>
          <a:p>
            <a:pPr marL="628650" lvl="1" indent="-228600">
              <a:buFont typeface="Arial" panose="020B0604020202020204" pitchFamily="34" charset="0"/>
              <a:buChar char="‒"/>
            </a:pPr>
            <a:r>
              <a:rPr lang="en-US" sz="1600" b="0" dirty="0"/>
              <a:t>Some types of life insurance create a cash value that, if not paid out as a death benefit, can be borrowed or withdrawn on the owner’s request. </a:t>
            </a:r>
          </a:p>
          <a:p>
            <a:pPr marL="628650" lvl="1" indent="-228600">
              <a:buFont typeface="Arial" panose="020B0604020202020204" pitchFamily="34" charset="0"/>
              <a:buChar char="‒"/>
            </a:pPr>
            <a:r>
              <a:rPr lang="en-US" sz="1600" b="0" dirty="0"/>
              <a:t>Since most people make paying their life insurance policy premiums a high priority, buying a cash-value type policy can create a kind of “forced” savings plan. </a:t>
            </a:r>
          </a:p>
          <a:p>
            <a:pPr marL="628650" lvl="1" indent="-228600">
              <a:buFont typeface="Arial" panose="020B0604020202020204" pitchFamily="34" charset="0"/>
              <a:buChar char="‒"/>
            </a:pPr>
            <a:r>
              <a:rPr lang="en-US" sz="1600" b="0" dirty="0"/>
              <a:t>Furthermore, the interest credited is tax deferred (and tax exempt if the money is paid as a death claim). </a:t>
            </a:r>
          </a:p>
          <a:p>
            <a:endParaRPr lang="en-US" sz="1200" dirty="0"/>
          </a:p>
        </p:txBody>
      </p:sp>
    </p:spTree>
    <p:extLst>
      <p:ext uri="{BB962C8B-B14F-4D97-AF65-F5344CB8AC3E}">
        <p14:creationId xmlns:p14="http://schemas.microsoft.com/office/powerpoint/2010/main" val="2122036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Term Life Insurance</a:t>
            </a:r>
          </a:p>
        </p:txBody>
      </p:sp>
      <p:sp>
        <p:nvSpPr>
          <p:cNvPr id="3" name="Content Placeholder 2"/>
          <p:cNvSpPr>
            <a:spLocks noGrp="1"/>
          </p:cNvSpPr>
          <p:nvPr>
            <p:ph idx="1"/>
          </p:nvPr>
        </p:nvSpPr>
        <p:spPr>
          <a:xfrm>
            <a:off x="395288" y="1371600"/>
            <a:ext cx="8443912" cy="5081588"/>
          </a:xfrm>
        </p:spPr>
        <p:txBody>
          <a:bodyPr/>
          <a:lstStyle/>
          <a:p>
            <a:r>
              <a:rPr lang="en-US" sz="2000" dirty="0"/>
              <a:t>Term life insurance covers you for a period of time chosen at purchase, such as 10, 20 or 30 years. </a:t>
            </a:r>
          </a:p>
          <a:p>
            <a:r>
              <a:rPr lang="en-US" sz="2000" dirty="0"/>
              <a:t>If you die during the covered period, the policy will pay your beneficiaries the amount stated in the policy. </a:t>
            </a:r>
          </a:p>
          <a:p>
            <a:r>
              <a:rPr lang="en-US" sz="2000" dirty="0"/>
              <a:t>If you don’t die during that time, no one gets paid.</a:t>
            </a:r>
          </a:p>
          <a:p>
            <a:r>
              <a:rPr lang="en-US" sz="2000" dirty="0"/>
              <a:t>Term life is popular because it offers large payouts at a lower cost than permanent life. </a:t>
            </a:r>
          </a:p>
          <a:p>
            <a:r>
              <a:rPr lang="en-US" sz="2000" dirty="0"/>
              <a:t>It also provides coverage for a set number of years.</a:t>
            </a:r>
          </a:p>
          <a:p>
            <a:endParaRPr lang="en-US" sz="1200" dirty="0"/>
          </a:p>
        </p:txBody>
      </p:sp>
    </p:spTree>
    <p:extLst>
      <p:ext uri="{BB962C8B-B14F-4D97-AF65-F5344CB8AC3E}">
        <p14:creationId xmlns:p14="http://schemas.microsoft.com/office/powerpoint/2010/main" val="3049999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838200"/>
            <a:ext cx="9153632" cy="5158014"/>
          </a:xfrm>
        </p:spPr>
      </p:pic>
    </p:spTree>
    <p:extLst>
      <p:ext uri="{BB962C8B-B14F-4D97-AF65-F5344CB8AC3E}">
        <p14:creationId xmlns:p14="http://schemas.microsoft.com/office/powerpoint/2010/main" val="2176169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215312" cy="508000"/>
          </a:xfrm>
        </p:spPr>
        <p:txBody>
          <a:bodyPr/>
          <a:lstStyle/>
          <a:p>
            <a:r>
              <a:rPr lang="en-US" b="0" dirty="0">
                <a:effectLst>
                  <a:outerShdw blurRad="38100" dist="38100" dir="2700000" algn="tl">
                    <a:srgbClr val="000000">
                      <a:alpha val="43137"/>
                    </a:srgbClr>
                  </a:outerShdw>
                </a:effectLst>
              </a:rPr>
              <a:t>Whole Life Insurance </a:t>
            </a:r>
          </a:p>
        </p:txBody>
      </p:sp>
      <p:sp>
        <p:nvSpPr>
          <p:cNvPr id="3" name="Content Placeholder 2"/>
          <p:cNvSpPr>
            <a:spLocks noGrp="1"/>
          </p:cNvSpPr>
          <p:nvPr>
            <p:ph idx="1"/>
          </p:nvPr>
        </p:nvSpPr>
        <p:spPr>
          <a:xfrm>
            <a:off x="395288" y="1371600"/>
            <a:ext cx="7488237" cy="5081588"/>
          </a:xfrm>
        </p:spPr>
        <p:txBody>
          <a:bodyPr/>
          <a:lstStyle/>
          <a:p>
            <a:r>
              <a:rPr lang="en-US" sz="2000" dirty="0"/>
              <a:t>Whole life insurance is a type of permanent life insurance that comes with three key features:</a:t>
            </a:r>
          </a:p>
          <a:p>
            <a:pPr lvl="1"/>
            <a:r>
              <a:rPr lang="en-US" sz="1400" b="0" dirty="0"/>
              <a:t>It generally lasts your entire life.   </a:t>
            </a:r>
          </a:p>
          <a:p>
            <a:pPr lvl="1"/>
            <a:r>
              <a:rPr lang="en-US" sz="1400" b="0" dirty="0"/>
              <a:t>Your premiums are locked in and won’t change as long as you have the policy.</a:t>
            </a:r>
          </a:p>
          <a:p>
            <a:pPr lvl="1"/>
            <a:r>
              <a:rPr lang="en-US" sz="1400" b="0" dirty="0"/>
              <a:t>It has a cash value component (similar to a savings account that earns interest over time.)</a:t>
            </a:r>
          </a:p>
          <a:p>
            <a:r>
              <a:rPr lang="en-US" sz="2000" dirty="0"/>
              <a:t>Whole life premiums are a lot higher than term life insurance premiums.</a:t>
            </a:r>
          </a:p>
          <a:p>
            <a:pPr lvl="1"/>
            <a:r>
              <a:rPr lang="en-US" sz="1600" b="0" dirty="0"/>
              <a:t>For example, $500,000 of whole life coverage for a healthy 30-year-old woman costs around $4,015 annually, on average. </a:t>
            </a:r>
          </a:p>
          <a:p>
            <a:pPr lvl="1"/>
            <a:r>
              <a:rPr lang="en-US" sz="1600" b="0" dirty="0"/>
              <a:t>That same level of coverage with a 20-year term life policy would cost an average of about $188 annually.</a:t>
            </a:r>
          </a:p>
          <a:p>
            <a:endParaRPr lang="en-US" sz="2000" dirty="0"/>
          </a:p>
        </p:txBody>
      </p:sp>
    </p:spTree>
    <p:extLst>
      <p:ext uri="{BB962C8B-B14F-4D97-AF65-F5344CB8AC3E}">
        <p14:creationId xmlns:p14="http://schemas.microsoft.com/office/powerpoint/2010/main" val="3814927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562600" y="4953000"/>
              <a:ext cx="3124200" cy="523220"/>
            </a:xfrm>
            <a:prstGeom prst="rect">
              <a:avLst/>
            </a:prstGeom>
            <a:solidFill>
              <a:srgbClr val="018EAA"/>
            </a:solidFill>
          </p:spPr>
          <p:txBody>
            <a:bodyPr wrap="square" rtlCol="0">
              <a:spAutoFit/>
            </a:bodyPr>
            <a:lstStyle/>
            <a:p>
              <a:r>
                <a:rPr lang="en-US" sz="1400" b="0" dirty="0">
                  <a:solidFill>
                    <a:schemeClr val="bg1"/>
                  </a:solidFill>
                </a:rPr>
                <a:t>Insurance agents receive the highest </a:t>
              </a:r>
              <a:r>
                <a:rPr lang="en-US" sz="1400" b="0" dirty="0" smtClean="0">
                  <a:solidFill>
                    <a:schemeClr val="bg1"/>
                  </a:solidFill>
                </a:rPr>
                <a:t>commissions for </a:t>
              </a:r>
              <a:r>
                <a:rPr lang="en-US" sz="1400" b="0" dirty="0">
                  <a:solidFill>
                    <a:schemeClr val="bg1"/>
                  </a:solidFill>
                </a:rPr>
                <a:t>whole life </a:t>
              </a:r>
              <a:r>
                <a:rPr lang="en-US" sz="1400" b="0" dirty="0" smtClean="0">
                  <a:solidFill>
                    <a:schemeClr val="bg1"/>
                  </a:solidFill>
                </a:rPr>
                <a:t>insurance. </a:t>
              </a:r>
              <a:endParaRPr lang="en-US" sz="1400" b="0" dirty="0">
                <a:solidFill>
                  <a:schemeClr val="bg1"/>
                </a:solidFill>
              </a:endParaRPr>
            </a:p>
          </p:txBody>
        </p:sp>
      </p:grpSp>
    </p:spTree>
    <p:extLst>
      <p:ext uri="{BB962C8B-B14F-4D97-AF65-F5344CB8AC3E}">
        <p14:creationId xmlns:p14="http://schemas.microsoft.com/office/powerpoint/2010/main" val="1900531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pPr eaLnBrk="1" hangingPunct="1">
              <a:defRPr/>
            </a:pPr>
            <a:r>
              <a:rPr lang="en-US" sz="2800" b="0" dirty="0">
                <a:solidFill>
                  <a:schemeClr val="tx1">
                    <a:lumMod val="50000"/>
                  </a:schemeClr>
                </a:solidFill>
                <a:effectLst>
                  <a:outerShdw blurRad="38100" dist="38100" dir="2700000" algn="tl">
                    <a:srgbClr val="000000">
                      <a:alpha val="43137"/>
                    </a:srgbClr>
                  </a:outerShdw>
                </a:effectLst>
              </a:rPr>
              <a:t>Personal Management </a:t>
            </a:r>
            <a:br>
              <a:rPr lang="en-US" sz="2800" b="0" dirty="0">
                <a:solidFill>
                  <a:schemeClr val="tx1">
                    <a:lumMod val="50000"/>
                  </a:schemeClr>
                </a:solidFill>
                <a:effectLst>
                  <a:outerShdw blurRad="38100" dist="38100" dir="2700000" algn="tl">
                    <a:srgbClr val="000000">
                      <a:alpha val="43137"/>
                    </a:srgbClr>
                  </a:outerShdw>
                </a:effectLst>
              </a:rPr>
            </a:br>
            <a:r>
              <a:rPr lang="en-US" sz="2800" b="0" dirty="0">
                <a:solidFill>
                  <a:schemeClr val="tx1">
                    <a:lumMod val="50000"/>
                  </a:schemeClr>
                </a:solidFill>
                <a:effectLst>
                  <a:outerShdw blurRad="38100" dist="38100" dir="2700000" algn="tl">
                    <a:srgbClr val="000000">
                      <a:alpha val="43137"/>
                    </a:srgbClr>
                  </a:outerShdw>
                </a:effectLst>
              </a:rPr>
              <a:t>Merit Badge Requirements</a:t>
            </a: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10"/>
            </a:pPr>
            <a:r>
              <a:rPr lang="en-US" sz="2000" dirty="0"/>
              <a:t>Do the following:</a:t>
            </a:r>
          </a:p>
          <a:p>
            <a:pPr marL="685800" lvl="1" indent="-228600">
              <a:buFont typeface="+mj-lt"/>
              <a:buAutoNum type="alphaLcPeriod"/>
            </a:pPr>
            <a:r>
              <a:rPr lang="en-US" sz="1600" b="0" dirty="0"/>
              <a:t>Choose a career you might want to enter after high school or college graduation. Discuss with your counselor the needed qualifications, education, skills, and experience.</a:t>
            </a:r>
          </a:p>
          <a:p>
            <a:pPr marL="685800" lvl="1" indent="-228600">
              <a:buFont typeface="+mj-lt"/>
              <a:buAutoNum type="alphaLcPeriod"/>
            </a:pPr>
            <a:r>
              <a:rPr lang="en-US" sz="1600" b="0" dirty="0"/>
              <a:t>Explain to your counselor what the associated costs might be to pursue this career, such as tuition, school or training supplies, and room and board. Explain how you could prepare for these costs and how you might make up for any shortfall.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3038471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620713"/>
            <a:ext cx="5486400" cy="649287"/>
          </a:xfrm>
        </p:spPr>
        <p:txBody>
          <a:bodyPr/>
          <a:lstStyle/>
          <a:p>
            <a:pPr eaLnBrk="1" hangingPunct="1">
              <a:defRPr/>
            </a:pPr>
            <a:r>
              <a:rPr lang="en-US" sz="3200" b="0" dirty="0">
                <a:effectLst>
                  <a:outerShdw blurRad="38100" dist="38100" dir="2700000" algn="tl">
                    <a:srgbClr val="000000">
                      <a:alpha val="43137"/>
                    </a:srgbClr>
                  </a:outerShdw>
                </a:effectLst>
              </a:rPr>
              <a:t>Requirement 7</a:t>
            </a:r>
            <a:endParaRPr lang="uk-UA" sz="3200" b="0" dirty="0">
              <a:effectLst>
                <a:outerShdw blurRad="38100" dist="38100" dir="2700000" algn="tl">
                  <a:srgbClr val="000000">
                    <a:alpha val="43137"/>
                  </a:srgbClr>
                </a:outerShdw>
              </a:effectLst>
            </a:endParaRPr>
          </a:p>
        </p:txBody>
      </p:sp>
      <p:sp>
        <p:nvSpPr>
          <p:cNvPr id="36867" name="Rectangle 3"/>
          <p:cNvSpPr>
            <a:spLocks noGrp="1" noChangeArrowheads="1"/>
          </p:cNvSpPr>
          <p:nvPr>
            <p:ph type="body" idx="1"/>
          </p:nvPr>
        </p:nvSpPr>
        <p:spPr>
          <a:xfrm>
            <a:off x="395288" y="1557338"/>
            <a:ext cx="8280400" cy="4824412"/>
          </a:xfrm>
        </p:spPr>
        <p:txBody>
          <a:bodyPr/>
          <a:lstStyle/>
          <a:p>
            <a:pPr marL="0" indent="0">
              <a:buNone/>
            </a:pPr>
            <a:r>
              <a:rPr lang="en-US" sz="2000" dirty="0"/>
              <a:t>Explain to your merit badge counselor the following:</a:t>
            </a:r>
          </a:p>
          <a:p>
            <a:pPr lvl="1">
              <a:buFont typeface="+mj-lt"/>
              <a:buAutoNum type="alphaLcPeriod"/>
            </a:pPr>
            <a:r>
              <a:rPr lang="en-US" sz="1600" b="0" dirty="0"/>
              <a:t>What a loan is, what interest is, and how the annual percentage rate (APR) measures the true cost of a loan.</a:t>
            </a:r>
          </a:p>
          <a:p>
            <a:pPr lvl="1">
              <a:buFont typeface="+mj-lt"/>
              <a:buAutoNum type="alphaLcPeriod"/>
            </a:pPr>
            <a:r>
              <a:rPr lang="en-US" sz="1600" b="0" dirty="0"/>
              <a:t>The different ways to borrow money.</a:t>
            </a:r>
          </a:p>
          <a:p>
            <a:pPr lvl="1">
              <a:buFont typeface="+mj-lt"/>
              <a:buAutoNum type="alphaLcPeriod"/>
            </a:pPr>
            <a:r>
              <a:rPr lang="en-US" sz="1600" b="0" dirty="0"/>
              <a:t>The differences between a charge card, debit card, and credit card. What are the costs and pitfalls of using these financial tools? Explain why it is unwise to make only the minimum payment on your credit card.</a:t>
            </a:r>
          </a:p>
          <a:p>
            <a:pPr lvl="1">
              <a:buFont typeface="+mj-lt"/>
              <a:buAutoNum type="alphaLcPeriod"/>
            </a:pPr>
            <a:r>
              <a:rPr lang="en-US" sz="1600" b="0" dirty="0"/>
              <a:t>Credit reports and how personal responsibility can affect your credit report.</a:t>
            </a:r>
          </a:p>
          <a:p>
            <a:pPr lvl="1">
              <a:buFont typeface="+mj-lt"/>
              <a:buAutoNum type="alphaLcPeriod"/>
            </a:pPr>
            <a:r>
              <a:rPr lang="en-US" sz="1600" b="0" dirty="0"/>
              <a:t>Ways to reduce or eliminate debt.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78631"/>
            <a:ext cx="914400" cy="933450"/>
          </a:xfrm>
          <a:prstGeom prst="rect">
            <a:avLst/>
          </a:prstGeom>
        </p:spPr>
      </p:pic>
    </p:spTree>
    <p:extLst>
      <p:ext uri="{BB962C8B-B14F-4D97-AF65-F5344CB8AC3E}">
        <p14:creationId xmlns:p14="http://schemas.microsoft.com/office/powerpoint/2010/main" val="4284284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121400" cy="508000"/>
          </a:xfrm>
        </p:spPr>
        <p:txBody>
          <a:bodyPr/>
          <a:lstStyle/>
          <a:p>
            <a:r>
              <a:rPr lang="en-US" b="0" dirty="0">
                <a:effectLst>
                  <a:outerShdw blurRad="38100" dist="38100" dir="2700000" algn="tl">
                    <a:srgbClr val="000000">
                      <a:alpha val="43137"/>
                    </a:srgbClr>
                  </a:outerShdw>
                </a:effectLst>
              </a:rPr>
              <a:t>What Is a Loan?</a:t>
            </a:r>
          </a:p>
        </p:txBody>
      </p:sp>
      <p:sp>
        <p:nvSpPr>
          <p:cNvPr id="3" name="Content Placeholder 2"/>
          <p:cNvSpPr>
            <a:spLocks noGrp="1"/>
          </p:cNvSpPr>
          <p:nvPr>
            <p:ph idx="1"/>
          </p:nvPr>
        </p:nvSpPr>
        <p:spPr>
          <a:xfrm>
            <a:off x="395288" y="1371600"/>
            <a:ext cx="8291512" cy="5081588"/>
          </a:xfrm>
        </p:spPr>
        <p:txBody>
          <a:bodyPr/>
          <a:lstStyle/>
          <a:p>
            <a:r>
              <a:rPr lang="en-US" sz="2000" dirty="0"/>
              <a:t>A loan is a sum of money that you borrow from a financial institution </a:t>
            </a:r>
            <a:r>
              <a:rPr lang="en-US" sz="2000" dirty="0" smtClean="0"/>
              <a:t>(bank</a:t>
            </a:r>
            <a:r>
              <a:rPr lang="en-US" sz="2000" dirty="0"/>
              <a:t>, credit union or online </a:t>
            </a:r>
            <a:r>
              <a:rPr lang="en-US" sz="2000" dirty="0" smtClean="0"/>
              <a:t>lender) or </a:t>
            </a:r>
            <a:r>
              <a:rPr lang="en-US" sz="2000" dirty="0"/>
              <a:t>a person, like a family member, and pay back in full at a later date, typically with interest</a:t>
            </a:r>
            <a:r>
              <a:rPr lang="en-US" sz="2000" dirty="0" smtClean="0"/>
              <a:t>.</a:t>
            </a:r>
          </a:p>
          <a:p>
            <a:r>
              <a:rPr lang="en-US" sz="2000" dirty="0"/>
              <a:t>Loans generally have four primary features: principal, interest, installment payments and term</a:t>
            </a:r>
            <a:r>
              <a:rPr lang="en-US" sz="2000" dirty="0" smtClean="0"/>
              <a:t>.</a:t>
            </a:r>
            <a:endParaRPr lang="en-US" sz="2000" dirty="0"/>
          </a:p>
          <a:p>
            <a:pPr lvl="1"/>
            <a:r>
              <a:rPr lang="en-US" sz="1600" dirty="0"/>
              <a:t>Principal:</a:t>
            </a:r>
            <a:r>
              <a:rPr lang="en-US" sz="1600" b="0" dirty="0"/>
              <a:t> This is the amount of money you borrow from a lender. </a:t>
            </a:r>
            <a:r>
              <a:rPr lang="en-US" sz="1600" b="0" dirty="0" smtClean="0"/>
              <a:t>As </a:t>
            </a:r>
            <a:r>
              <a:rPr lang="en-US" sz="1600" b="0" dirty="0"/>
              <a:t>you repay your loan, the principal is the outstanding balance aside from interest or fees.</a:t>
            </a:r>
          </a:p>
          <a:p>
            <a:pPr lvl="1"/>
            <a:r>
              <a:rPr lang="en-US" sz="1600" dirty="0"/>
              <a:t>Interest:</a:t>
            </a:r>
            <a:r>
              <a:rPr lang="en-US" sz="1600" b="0" dirty="0"/>
              <a:t> The interest rate is the cost of a </a:t>
            </a:r>
            <a:r>
              <a:rPr lang="en-US" sz="1600" b="0" dirty="0" smtClean="0"/>
              <a:t>loan; </a:t>
            </a:r>
            <a:r>
              <a:rPr lang="en-US" sz="1600" b="0" dirty="0"/>
              <a:t>how much you have to pay back in addition to the principal. Lenders determine your interest rate based on several factors, including your credit score, the type of loan and how much time you need to repay it</a:t>
            </a:r>
            <a:r>
              <a:rPr lang="en-US" sz="1600" b="0" dirty="0" smtClean="0"/>
              <a:t>.</a:t>
            </a:r>
            <a:endParaRPr lang="en-US" sz="1600" b="0" dirty="0"/>
          </a:p>
          <a:p>
            <a:pPr lvl="1"/>
            <a:r>
              <a:rPr lang="en-US" sz="1600" dirty="0"/>
              <a:t>Installment payments: </a:t>
            </a:r>
            <a:r>
              <a:rPr lang="en-US" sz="1600" b="0" dirty="0"/>
              <a:t>Loans are usually repaid at a regular cadence, typically monthly, to the lender. Your monthly payment is commonly a fixed amount.</a:t>
            </a:r>
          </a:p>
          <a:p>
            <a:pPr lvl="1"/>
            <a:r>
              <a:rPr lang="en-US" sz="1600" dirty="0"/>
              <a:t>Term:</a:t>
            </a:r>
            <a:r>
              <a:rPr lang="en-US" sz="1600" b="0" dirty="0"/>
              <a:t> The loan term is how much time you have to repay the loan in full. Depending on the type of loan, the term can range from a few weeks to several years.</a:t>
            </a:r>
          </a:p>
          <a:p>
            <a:endParaRPr lang="en-US" sz="1400" dirty="0"/>
          </a:p>
        </p:txBody>
      </p:sp>
    </p:spTree>
    <p:extLst>
      <p:ext uri="{BB962C8B-B14F-4D97-AF65-F5344CB8AC3E}">
        <p14:creationId xmlns:p14="http://schemas.microsoft.com/office/powerpoint/2010/main" val="28168415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062912" cy="508000"/>
          </a:xfrm>
        </p:spPr>
        <p:txBody>
          <a:bodyPr/>
          <a:lstStyle/>
          <a:p>
            <a:r>
              <a:rPr lang="en-US" sz="3200" b="0" dirty="0">
                <a:effectLst>
                  <a:outerShdw blurRad="38100" dist="38100" dir="2700000" algn="tl">
                    <a:srgbClr val="000000">
                      <a:alpha val="43137"/>
                    </a:srgbClr>
                  </a:outerShdw>
                </a:effectLst>
              </a:rPr>
              <a:t>What Is Annual Percentage Rate (APR)? </a:t>
            </a:r>
          </a:p>
        </p:txBody>
      </p:sp>
      <p:sp>
        <p:nvSpPr>
          <p:cNvPr id="3" name="Content Placeholder 2"/>
          <p:cNvSpPr>
            <a:spLocks noGrp="1"/>
          </p:cNvSpPr>
          <p:nvPr>
            <p:ph idx="1"/>
          </p:nvPr>
        </p:nvSpPr>
        <p:spPr>
          <a:xfrm>
            <a:off x="395288" y="1371600"/>
            <a:ext cx="8367712" cy="5081588"/>
          </a:xfrm>
        </p:spPr>
        <p:txBody>
          <a:bodyPr/>
          <a:lstStyle/>
          <a:p>
            <a:r>
              <a:rPr lang="en-US" sz="2000" dirty="0"/>
              <a:t>An annual percentage rate (APR) is the yearly rate charged for a loan or earned by an investment and includes interest and fees.</a:t>
            </a:r>
          </a:p>
          <a:p>
            <a:r>
              <a:rPr lang="en-US" sz="2000" dirty="0"/>
              <a:t>Financial institutions must disclose a financial instrument’s APR before any agreement is signed.</a:t>
            </a:r>
          </a:p>
          <a:p>
            <a:r>
              <a:rPr lang="en-US" sz="2000" dirty="0"/>
              <a:t>The APR provides a consistent basis for presenting annual interest rate information in order to protect consumers from misleading advertising</a:t>
            </a:r>
            <a:r>
              <a:rPr lang="en-US" sz="2000" dirty="0" smtClean="0"/>
              <a:t>.</a:t>
            </a:r>
          </a:p>
          <a:p>
            <a:r>
              <a:rPr lang="en-US" sz="2000" dirty="0"/>
              <a:t>The APR provides consumers with a bottom-line number they can compare </a:t>
            </a:r>
            <a:r>
              <a:rPr lang="en-US" sz="2000" dirty="0" smtClean="0"/>
              <a:t>among different lenders or </a:t>
            </a:r>
            <a:r>
              <a:rPr lang="en-US" sz="2000" dirty="0"/>
              <a:t>credit cards,</a:t>
            </a:r>
          </a:p>
          <a:p>
            <a:r>
              <a:rPr lang="en-US" sz="2000" dirty="0" smtClean="0"/>
              <a:t>APR </a:t>
            </a:r>
            <a:r>
              <a:rPr lang="en-US" sz="2000" dirty="0"/>
              <a:t>shouldn't be confused with APY (annual percentage yield), </a:t>
            </a:r>
            <a:r>
              <a:rPr lang="en-US" sz="2000" dirty="0" smtClean="0"/>
              <a:t>which </a:t>
            </a:r>
            <a:r>
              <a:rPr lang="en-US" sz="2000" dirty="0"/>
              <a:t>refers to money earned in a savings account or other investment, rather than the interest rate paid on a loan.</a:t>
            </a:r>
            <a:endParaRPr lang="en-US" sz="2000" dirty="0"/>
          </a:p>
        </p:txBody>
      </p:sp>
    </p:spTree>
    <p:extLst>
      <p:ext uri="{BB962C8B-B14F-4D97-AF65-F5344CB8AC3E}">
        <p14:creationId xmlns:p14="http://schemas.microsoft.com/office/powerpoint/2010/main" val="23220613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919912" cy="508000"/>
          </a:xfrm>
        </p:spPr>
        <p:txBody>
          <a:bodyPr/>
          <a:lstStyle/>
          <a:p>
            <a:r>
              <a:rPr lang="en-US" b="0" dirty="0">
                <a:effectLst>
                  <a:outerShdw blurRad="38100" dist="38100" dir="2700000" algn="tl">
                    <a:srgbClr val="000000">
                      <a:alpha val="43137"/>
                    </a:srgbClr>
                  </a:outerShdw>
                </a:effectLst>
              </a:rPr>
              <a:t>Different Ways to Borrow Money.</a:t>
            </a:r>
          </a:p>
        </p:txBody>
      </p:sp>
      <p:sp>
        <p:nvSpPr>
          <p:cNvPr id="3" name="Content Placeholder 2"/>
          <p:cNvSpPr>
            <a:spLocks noGrp="1"/>
          </p:cNvSpPr>
          <p:nvPr>
            <p:ph idx="1"/>
          </p:nvPr>
        </p:nvSpPr>
        <p:spPr>
          <a:xfrm>
            <a:off x="395289" y="1371600"/>
            <a:ext cx="4710112" cy="5081588"/>
          </a:xfrm>
        </p:spPr>
        <p:txBody>
          <a:bodyPr/>
          <a:lstStyle/>
          <a:p>
            <a:r>
              <a:rPr lang="en-US" sz="2000" b="1" dirty="0" smtClean="0"/>
              <a:t>Payday Loans</a:t>
            </a:r>
            <a:r>
              <a:rPr lang="en-US" sz="2000" b="1" dirty="0"/>
              <a:t>:</a:t>
            </a:r>
            <a:r>
              <a:rPr lang="en-US" sz="2000" dirty="0"/>
              <a:t> </a:t>
            </a:r>
            <a:endParaRPr lang="en-US" sz="2000" dirty="0" smtClean="0"/>
          </a:p>
          <a:p>
            <a:pPr lvl="1"/>
            <a:r>
              <a:rPr lang="en-US" sz="1600" b="0" dirty="0" smtClean="0"/>
              <a:t>Payday </a:t>
            </a:r>
            <a:r>
              <a:rPr lang="en-US" sz="1600" b="0" dirty="0"/>
              <a:t>loans range in size from $100 to $1,000, depending on state legal maximums. </a:t>
            </a:r>
            <a:endParaRPr lang="en-US" sz="1600" b="0" dirty="0" smtClean="0"/>
          </a:p>
          <a:p>
            <a:pPr lvl="1"/>
            <a:r>
              <a:rPr lang="en-US" sz="1600" b="0" dirty="0" smtClean="0"/>
              <a:t>The </a:t>
            </a:r>
            <a:r>
              <a:rPr lang="en-US" sz="1600" b="0" dirty="0"/>
              <a:t>average loan term is about two weeks. </a:t>
            </a:r>
            <a:endParaRPr lang="en-US" sz="1600" b="0" dirty="0" smtClean="0"/>
          </a:p>
          <a:p>
            <a:pPr lvl="1"/>
            <a:r>
              <a:rPr lang="en-US" sz="1600" b="0" dirty="0" smtClean="0"/>
              <a:t>Loans </a:t>
            </a:r>
            <a:r>
              <a:rPr lang="en-US" sz="1600" b="0" dirty="0"/>
              <a:t>typically cost 400% annual interest (APR) or more. </a:t>
            </a:r>
            <a:endParaRPr lang="en-US" sz="1600" b="0" dirty="0" smtClean="0"/>
          </a:p>
          <a:p>
            <a:pPr lvl="1"/>
            <a:r>
              <a:rPr lang="en-US" sz="1600" b="0" dirty="0" smtClean="0"/>
              <a:t>The </a:t>
            </a:r>
            <a:r>
              <a:rPr lang="en-US" sz="1600" b="0" dirty="0"/>
              <a:t>finance charge ranges from $15 to $30 to borrow $100. For two-week loans, these finance charges result in interest rates from 390 to 780% APR. Shorter term loans have even higher APRs. </a:t>
            </a:r>
            <a:endParaRPr lang="en-US" sz="1600" b="0" dirty="0" smtClean="0"/>
          </a:p>
          <a:p>
            <a:pPr lvl="1"/>
            <a:r>
              <a:rPr lang="en-US" sz="1600" b="0" dirty="0" smtClean="0"/>
              <a:t>Avoid payday loans at all costs.</a:t>
            </a:r>
          </a:p>
        </p:txBody>
      </p:sp>
      <p:pic>
        <p:nvPicPr>
          <p:cNvPr id="5" name="Picture 4"/>
          <p:cNvPicPr>
            <a:picLocks noChangeAspect="1"/>
          </p:cNvPicPr>
          <p:nvPr/>
        </p:nvPicPr>
        <p:blipFill>
          <a:blip r:embed="rId2"/>
          <a:stretch>
            <a:fillRect/>
          </a:stretch>
        </p:blipFill>
        <p:spPr>
          <a:xfrm>
            <a:off x="5181600" y="1447800"/>
            <a:ext cx="3759200" cy="2819400"/>
          </a:xfrm>
          <a:prstGeom prst="rect">
            <a:avLst/>
          </a:prstGeom>
        </p:spPr>
      </p:pic>
    </p:spTree>
    <p:extLst>
      <p:ext uri="{BB962C8B-B14F-4D97-AF65-F5344CB8AC3E}">
        <p14:creationId xmlns:p14="http://schemas.microsoft.com/office/powerpoint/2010/main" val="1234484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919912" cy="508000"/>
          </a:xfrm>
        </p:spPr>
        <p:txBody>
          <a:bodyPr/>
          <a:lstStyle/>
          <a:p>
            <a:r>
              <a:rPr lang="en-US" b="0" dirty="0">
                <a:effectLst>
                  <a:outerShdw blurRad="38100" dist="38100" dir="2700000" algn="tl">
                    <a:srgbClr val="000000">
                      <a:alpha val="43137"/>
                    </a:srgbClr>
                  </a:outerShdw>
                </a:effectLst>
              </a:rPr>
              <a:t>Different Ways to Borrow Money.</a:t>
            </a:r>
          </a:p>
        </p:txBody>
      </p:sp>
      <p:sp>
        <p:nvSpPr>
          <p:cNvPr id="3" name="Content Placeholder 2"/>
          <p:cNvSpPr>
            <a:spLocks noGrp="1"/>
          </p:cNvSpPr>
          <p:nvPr>
            <p:ph idx="1"/>
          </p:nvPr>
        </p:nvSpPr>
        <p:spPr>
          <a:xfrm>
            <a:off x="395288" y="1219200"/>
            <a:ext cx="4938712" cy="3429000"/>
          </a:xfrm>
        </p:spPr>
        <p:txBody>
          <a:bodyPr/>
          <a:lstStyle/>
          <a:p>
            <a:endParaRPr lang="en-US" sz="1600" b="0" dirty="0" smtClean="0"/>
          </a:p>
          <a:p>
            <a:r>
              <a:rPr lang="en-US" sz="2000" b="1" dirty="0"/>
              <a:t>Pawnshop </a:t>
            </a:r>
            <a:r>
              <a:rPr lang="en-US" sz="2000" b="1" dirty="0" smtClean="0"/>
              <a:t>Loan:</a:t>
            </a:r>
            <a:endParaRPr lang="en-US" sz="2000" b="1" dirty="0"/>
          </a:p>
          <a:p>
            <a:pPr lvl="1"/>
            <a:r>
              <a:rPr lang="en-US" sz="1600" b="0" dirty="0"/>
              <a:t>Like a secured loan from a bank, a pawnshop loan requires you to put up an item as collateral. Think jewelry, antiques or electronics. Once you bring the item in, the pawnshop assesses its value, condition and resale potential and makes you an offer.</a:t>
            </a:r>
          </a:p>
          <a:p>
            <a:pPr lvl="1"/>
            <a:r>
              <a:rPr lang="en-US" sz="1600" b="0" dirty="0"/>
              <a:t>If you accept the amount, you walk away with the cash and a pawn ticket. Upon repayment, you can re-collect your item. If you fail to repay by the deadline — 30 days on average — the pawnshop keeps it</a:t>
            </a:r>
            <a:r>
              <a:rPr lang="en-US" sz="1600" b="0" dirty="0" smtClean="0"/>
              <a:t>.</a:t>
            </a: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828800"/>
            <a:ext cx="3505200" cy="2628900"/>
          </a:xfrm>
          <a:prstGeom prst="rect">
            <a:avLst/>
          </a:prstGeom>
        </p:spPr>
      </p:pic>
      <p:sp>
        <p:nvSpPr>
          <p:cNvPr id="5" name="Content Placeholder 2"/>
          <p:cNvSpPr txBox="1">
            <a:spLocks/>
          </p:cNvSpPr>
          <p:nvPr/>
        </p:nvSpPr>
        <p:spPr bwMode="auto">
          <a:xfrm>
            <a:off x="395288" y="4648200"/>
            <a:ext cx="8520112"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lvl="1"/>
            <a:r>
              <a:rPr lang="en-US" sz="1600" b="0" kern="0" dirty="0" smtClean="0"/>
              <a:t>A pawnshop loan doesn’t have a loan approval process and can be a quick way to borrow money without requiring your credit score. However, in addition to the interest rate charged on the loan, pawnshops charge fees for storage, appraisal and insurance that can result in an APR as high as 200%.</a:t>
            </a:r>
          </a:p>
          <a:p>
            <a:pPr lvl="1"/>
            <a:r>
              <a:rPr lang="en-US" sz="1600" b="0" kern="0" dirty="0" smtClean="0"/>
              <a:t>Avoid pawnshop loans at all costs.</a:t>
            </a:r>
          </a:p>
          <a:p>
            <a:pPr lvl="1"/>
            <a:endParaRPr lang="en-US" sz="1600" b="0" kern="0" dirty="0" smtClean="0"/>
          </a:p>
          <a:p>
            <a:endParaRPr lang="en-US" sz="1400" b="0" kern="0" dirty="0" smtClean="0"/>
          </a:p>
          <a:p>
            <a:endParaRPr lang="en-US" sz="1400" b="0" kern="0" dirty="0" smtClean="0"/>
          </a:p>
          <a:p>
            <a:endParaRPr lang="en-US" sz="1400" b="0" kern="0" dirty="0"/>
          </a:p>
        </p:txBody>
      </p:sp>
    </p:spTree>
    <p:extLst>
      <p:ext uri="{BB962C8B-B14F-4D97-AF65-F5344CB8AC3E}">
        <p14:creationId xmlns:p14="http://schemas.microsoft.com/office/powerpoint/2010/main" val="3359152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919912" cy="508000"/>
          </a:xfrm>
        </p:spPr>
        <p:txBody>
          <a:bodyPr/>
          <a:lstStyle/>
          <a:p>
            <a:r>
              <a:rPr lang="en-US" b="0" dirty="0">
                <a:effectLst>
                  <a:outerShdw blurRad="38100" dist="38100" dir="2700000" algn="tl">
                    <a:srgbClr val="000000">
                      <a:alpha val="43137"/>
                    </a:srgbClr>
                  </a:outerShdw>
                </a:effectLst>
              </a:rPr>
              <a:t>Different Ways to Borrow Money.</a:t>
            </a:r>
          </a:p>
        </p:txBody>
      </p:sp>
      <p:sp>
        <p:nvSpPr>
          <p:cNvPr id="3" name="Content Placeholder 2"/>
          <p:cNvSpPr>
            <a:spLocks noGrp="1"/>
          </p:cNvSpPr>
          <p:nvPr>
            <p:ph idx="1"/>
          </p:nvPr>
        </p:nvSpPr>
        <p:spPr>
          <a:xfrm>
            <a:off x="395288" y="1371600"/>
            <a:ext cx="4710112" cy="5081588"/>
          </a:xfrm>
        </p:spPr>
        <p:txBody>
          <a:bodyPr/>
          <a:lstStyle/>
          <a:p>
            <a:r>
              <a:rPr lang="en-US" sz="2000" b="1" dirty="0"/>
              <a:t>Credit </a:t>
            </a:r>
            <a:r>
              <a:rPr lang="en-US" sz="2000" b="1" dirty="0" smtClean="0"/>
              <a:t>Cards</a:t>
            </a:r>
            <a:r>
              <a:rPr lang="en-US" sz="2000" b="1" dirty="0"/>
              <a:t>:</a:t>
            </a:r>
            <a:r>
              <a:rPr lang="en-US" sz="2000" dirty="0"/>
              <a:t> </a:t>
            </a:r>
            <a:endParaRPr lang="en-US" sz="2000" dirty="0" smtClean="0"/>
          </a:p>
          <a:p>
            <a:pPr lvl="1"/>
            <a:r>
              <a:rPr lang="en-US" sz="1600" b="0" dirty="0" smtClean="0"/>
              <a:t>A </a:t>
            </a:r>
            <a:r>
              <a:rPr lang="en-US" sz="1600" b="0" dirty="0"/>
              <a:t>credit card cash advance is a way to get cash from a credit card’s credit line. </a:t>
            </a:r>
            <a:endParaRPr lang="en-US" sz="1600" b="0" dirty="0" smtClean="0"/>
          </a:p>
          <a:p>
            <a:pPr lvl="1"/>
            <a:r>
              <a:rPr lang="en-US" sz="1600" b="0" dirty="0" smtClean="0"/>
              <a:t>The </a:t>
            </a:r>
            <a:r>
              <a:rPr lang="en-US" sz="1600" b="0" dirty="0"/>
              <a:t>main costs associated with a credit card cash advance are the card’s cash advance fee and cash advance APR, and interest begins accruing on a cash advance immediately. </a:t>
            </a:r>
            <a:endParaRPr lang="en-US" sz="1600" b="0" dirty="0" smtClean="0"/>
          </a:p>
          <a:p>
            <a:pPr lvl="1"/>
            <a:r>
              <a:rPr lang="en-US" sz="1600" b="0" dirty="0" smtClean="0"/>
              <a:t>Cash </a:t>
            </a:r>
            <a:r>
              <a:rPr lang="en-US" sz="1600" b="0" dirty="0"/>
              <a:t>advance APRs can be as high as 36%. </a:t>
            </a:r>
            <a:endParaRPr lang="en-US" sz="1600" b="0" dirty="0" smtClean="0"/>
          </a:p>
          <a:p>
            <a:pPr lvl="1"/>
            <a:r>
              <a:rPr lang="en-US" sz="1600" b="0" dirty="0" smtClean="0"/>
              <a:t>As </a:t>
            </a:r>
            <a:r>
              <a:rPr lang="en-US" sz="1600" b="0" dirty="0"/>
              <a:t>a result, a credit card cash advance should be done only in emergency situations. </a:t>
            </a:r>
          </a:p>
          <a:p>
            <a:endParaRPr lang="en-US" sz="1400" dirty="0"/>
          </a:p>
          <a:p>
            <a:endParaRPr lang="en-US" sz="1400" dirty="0"/>
          </a:p>
        </p:txBody>
      </p:sp>
      <p:pic>
        <p:nvPicPr>
          <p:cNvPr id="5" name="Picture 4"/>
          <p:cNvPicPr>
            <a:picLocks noChangeAspect="1"/>
          </p:cNvPicPr>
          <p:nvPr/>
        </p:nvPicPr>
        <p:blipFill>
          <a:blip r:embed="rId2"/>
          <a:stretch>
            <a:fillRect/>
          </a:stretch>
        </p:blipFill>
        <p:spPr>
          <a:xfrm>
            <a:off x="5186002" y="1524000"/>
            <a:ext cx="3653198" cy="2438400"/>
          </a:xfrm>
          <a:prstGeom prst="rect">
            <a:avLst/>
          </a:prstGeom>
        </p:spPr>
      </p:pic>
    </p:spTree>
    <p:extLst>
      <p:ext uri="{BB962C8B-B14F-4D97-AF65-F5344CB8AC3E}">
        <p14:creationId xmlns:p14="http://schemas.microsoft.com/office/powerpoint/2010/main" val="1910853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919912" cy="508000"/>
          </a:xfrm>
        </p:spPr>
        <p:txBody>
          <a:bodyPr/>
          <a:lstStyle/>
          <a:p>
            <a:r>
              <a:rPr lang="en-US" b="0" dirty="0">
                <a:effectLst>
                  <a:outerShdw blurRad="38100" dist="38100" dir="2700000" algn="tl">
                    <a:srgbClr val="000000">
                      <a:alpha val="43137"/>
                    </a:srgbClr>
                  </a:outerShdw>
                </a:effectLst>
              </a:rPr>
              <a:t>Different Ways to Borrow Money.</a:t>
            </a:r>
          </a:p>
        </p:txBody>
      </p:sp>
      <p:sp>
        <p:nvSpPr>
          <p:cNvPr id="3" name="Content Placeholder 2"/>
          <p:cNvSpPr>
            <a:spLocks noGrp="1"/>
          </p:cNvSpPr>
          <p:nvPr>
            <p:ph idx="1"/>
          </p:nvPr>
        </p:nvSpPr>
        <p:spPr>
          <a:xfrm>
            <a:off x="395289" y="1371600"/>
            <a:ext cx="4252912" cy="5081588"/>
          </a:xfrm>
        </p:spPr>
        <p:txBody>
          <a:bodyPr/>
          <a:lstStyle/>
          <a:p>
            <a:r>
              <a:rPr lang="en-US" sz="2000" b="1" dirty="0" smtClean="0"/>
              <a:t>Family/Friend Loan: </a:t>
            </a:r>
            <a:endParaRPr lang="en-US" sz="2000" b="1" dirty="0"/>
          </a:p>
          <a:p>
            <a:pPr lvl="1"/>
            <a:r>
              <a:rPr lang="en-US" sz="1600" b="0" dirty="0"/>
              <a:t>Though it can be difficult to ask, borrowing from someone you know could be a fast and affordable solution. </a:t>
            </a:r>
          </a:p>
          <a:p>
            <a:pPr lvl="1"/>
            <a:r>
              <a:rPr lang="en-US" sz="1600" b="0" dirty="0"/>
              <a:t>You’ll avoid the sometimes lengthy formal application and approval processes required by other types of lenders. </a:t>
            </a:r>
          </a:p>
          <a:p>
            <a:pPr lvl="1"/>
            <a:r>
              <a:rPr lang="en-US" sz="1600" b="0" dirty="0"/>
              <a:t>There’s also no credit check required with this type of loan. </a:t>
            </a:r>
          </a:p>
          <a:p>
            <a:pPr lvl="1"/>
            <a:r>
              <a:rPr lang="en-US" sz="1600" b="0" dirty="0"/>
              <a:t>However, this will put a strain on your relationships if you are unable to pay the amount back.</a:t>
            </a:r>
          </a:p>
          <a:p>
            <a:pPr lvl="1"/>
            <a:endParaRPr lang="en-US" sz="1600" b="0" dirty="0"/>
          </a:p>
          <a:p>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1" y="1524000"/>
            <a:ext cx="4334933" cy="2438400"/>
          </a:xfrm>
          <a:prstGeom prst="rect">
            <a:avLst/>
          </a:prstGeom>
        </p:spPr>
      </p:pic>
    </p:spTree>
    <p:extLst>
      <p:ext uri="{BB962C8B-B14F-4D97-AF65-F5344CB8AC3E}">
        <p14:creationId xmlns:p14="http://schemas.microsoft.com/office/powerpoint/2010/main" val="8985722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6919912" cy="508000"/>
          </a:xfrm>
        </p:spPr>
        <p:txBody>
          <a:bodyPr/>
          <a:lstStyle/>
          <a:p>
            <a:r>
              <a:rPr lang="en-US" b="0" dirty="0">
                <a:effectLst>
                  <a:outerShdw blurRad="38100" dist="38100" dir="2700000" algn="tl">
                    <a:srgbClr val="000000">
                      <a:alpha val="43137"/>
                    </a:srgbClr>
                  </a:outerShdw>
                </a:effectLst>
              </a:rPr>
              <a:t>Different Ways to Borrow Money.</a:t>
            </a:r>
          </a:p>
        </p:txBody>
      </p:sp>
      <p:sp>
        <p:nvSpPr>
          <p:cNvPr id="3" name="Content Placeholder 2"/>
          <p:cNvSpPr>
            <a:spLocks noGrp="1"/>
          </p:cNvSpPr>
          <p:nvPr>
            <p:ph idx="1"/>
          </p:nvPr>
        </p:nvSpPr>
        <p:spPr>
          <a:xfrm>
            <a:off x="395289" y="1371600"/>
            <a:ext cx="4481512" cy="5081588"/>
          </a:xfrm>
        </p:spPr>
        <p:txBody>
          <a:bodyPr/>
          <a:lstStyle/>
          <a:p>
            <a:r>
              <a:rPr lang="en-US" sz="2000" b="1" dirty="0" smtClean="0"/>
              <a:t>Bank Loans</a:t>
            </a:r>
            <a:r>
              <a:rPr lang="en-US" sz="2000" b="1" dirty="0"/>
              <a:t>:</a:t>
            </a:r>
            <a:r>
              <a:rPr lang="en-US" sz="2000" dirty="0"/>
              <a:t> </a:t>
            </a:r>
            <a:endParaRPr lang="en-US" sz="2000" dirty="0" smtClean="0"/>
          </a:p>
          <a:p>
            <a:pPr lvl="1"/>
            <a:r>
              <a:rPr lang="en-US" sz="1600" b="0" dirty="0" smtClean="0"/>
              <a:t>Banks </a:t>
            </a:r>
            <a:r>
              <a:rPr lang="en-US" sz="1600" b="0" dirty="0"/>
              <a:t>or credit unions typically </a:t>
            </a:r>
            <a:r>
              <a:rPr lang="en-US" sz="1600" b="0" dirty="0" smtClean="0"/>
              <a:t>offer some of </a:t>
            </a:r>
            <a:r>
              <a:rPr lang="en-US" sz="1600" b="0" dirty="0"/>
              <a:t>the lowest annual percentage rates, which represents the total cost of borrowing, for personal loans. </a:t>
            </a:r>
            <a:endParaRPr lang="en-US" sz="1600" b="0" dirty="0" smtClean="0"/>
          </a:p>
          <a:p>
            <a:pPr lvl="1"/>
            <a:r>
              <a:rPr lang="en-US" sz="1600" b="0" dirty="0" smtClean="0"/>
              <a:t>Loan </a:t>
            </a:r>
            <a:r>
              <a:rPr lang="en-US" sz="1600" b="0" dirty="0"/>
              <a:t>amounts range from a few hundred dollars to $50,000 or more</a:t>
            </a:r>
            <a:r>
              <a:rPr lang="en-US" sz="1600" b="0" dirty="0" smtClean="0"/>
              <a:t>. </a:t>
            </a:r>
          </a:p>
          <a:p>
            <a:pPr lvl="1"/>
            <a:r>
              <a:rPr lang="en-US" sz="1600" b="0" dirty="0" smtClean="0"/>
              <a:t>The </a:t>
            </a:r>
            <a:r>
              <a:rPr lang="en-US" sz="1600" b="0" dirty="0"/>
              <a:t>interest rate you get on a loan depends on your credit score and credit history, annual income, existing debt and your lender</a:t>
            </a:r>
            <a:r>
              <a:rPr lang="en-US" sz="1600" b="0" dirty="0" smtClean="0"/>
              <a:t>.</a:t>
            </a:r>
          </a:p>
          <a:p>
            <a:pPr lvl="1"/>
            <a:r>
              <a:rPr lang="en-US" sz="1600" b="0" dirty="0"/>
              <a:t>If you don’t have good credit, however, it’s hard to get approved through a bank.</a:t>
            </a:r>
            <a:r>
              <a:rPr lang="en-US" sz="1600" b="0" dirty="0" smtClean="0"/>
              <a:t> </a:t>
            </a:r>
          </a:p>
          <a:p>
            <a:pPr lvl="1"/>
            <a:endParaRPr lang="en-US" sz="1600" b="0" dirty="0"/>
          </a:p>
          <a:p>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524000"/>
            <a:ext cx="3889022" cy="2603395"/>
          </a:xfrm>
          <a:prstGeom prst="rect">
            <a:avLst/>
          </a:prstGeom>
        </p:spPr>
      </p:pic>
    </p:spTree>
    <p:extLst>
      <p:ext uri="{BB962C8B-B14F-4D97-AF65-F5344CB8AC3E}">
        <p14:creationId xmlns:p14="http://schemas.microsoft.com/office/powerpoint/2010/main" val="42040978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582613"/>
            <a:ext cx="8443912" cy="508000"/>
          </a:xfrm>
        </p:spPr>
        <p:txBody>
          <a:bodyPr/>
          <a:lstStyle/>
          <a:p>
            <a:r>
              <a:rPr lang="en-US" b="0" dirty="0" smtClean="0">
                <a:effectLst>
                  <a:outerShdw blurRad="38100" dist="38100" dir="2700000" algn="tl">
                    <a:srgbClr val="000000">
                      <a:alpha val="43137"/>
                    </a:srgbClr>
                  </a:outerShdw>
                </a:effectLst>
              </a:rPr>
              <a:t>How to Reduce Costs for a Loan.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288" y="1371600"/>
            <a:ext cx="8443911" cy="5081588"/>
          </a:xfrm>
        </p:spPr>
        <p:txBody>
          <a:bodyPr/>
          <a:lstStyle/>
          <a:p>
            <a:r>
              <a:rPr lang="en-US" sz="2000" dirty="0" smtClean="0"/>
              <a:t>Shop around: </a:t>
            </a:r>
          </a:p>
          <a:p>
            <a:pPr lvl="1"/>
            <a:r>
              <a:rPr lang="en-US" sz="1600" b="0" dirty="0" smtClean="0"/>
              <a:t>Different lenders charge different interest rates.</a:t>
            </a:r>
          </a:p>
          <a:p>
            <a:pPr lvl="1"/>
            <a:r>
              <a:rPr lang="en-US" sz="1600" b="0" dirty="0" smtClean="0"/>
              <a:t>An interest rate just one percentage point lower can provide substantial savings. </a:t>
            </a:r>
            <a:endParaRPr lang="en-US" sz="1600" b="0" dirty="0"/>
          </a:p>
          <a:p>
            <a:r>
              <a:rPr lang="en-US" sz="2000" dirty="0" smtClean="0"/>
              <a:t>Compare the Annual Percentage Rate (APR):</a:t>
            </a:r>
          </a:p>
          <a:p>
            <a:pPr lvl="1"/>
            <a:r>
              <a:rPr lang="en-US" sz="1600" b="0" dirty="0" smtClean="0"/>
              <a:t>The APR reflects the true percentage rate of a loan because it takes into account various fees and other costs over a year.</a:t>
            </a:r>
            <a:endParaRPr lang="en-US" sz="1600" b="0" dirty="0" smtClean="0"/>
          </a:p>
          <a:p>
            <a:r>
              <a:rPr lang="en-US" sz="2000" dirty="0" smtClean="0"/>
              <a:t>Ask what the total cost of the loan will be:</a:t>
            </a:r>
          </a:p>
          <a:p>
            <a:pPr lvl="1"/>
            <a:r>
              <a:rPr lang="en-US" sz="1600" b="0" dirty="0" smtClean="0"/>
              <a:t>The lender is required by law to disclose this.</a:t>
            </a:r>
          </a:p>
          <a:p>
            <a:r>
              <a:rPr lang="en-US" sz="2000" dirty="0" smtClean="0"/>
              <a:t>Find out the amount of any and all fees:</a:t>
            </a:r>
          </a:p>
          <a:p>
            <a:pPr lvl="1"/>
            <a:r>
              <a:rPr lang="en-US" sz="1600" b="0" dirty="0" smtClean="0"/>
              <a:t>Fees add up quickly and can greatly increase the cost of a loan.</a:t>
            </a:r>
            <a:endParaRPr lang="en-US" sz="1600" b="0" dirty="0" smtClean="0"/>
          </a:p>
          <a:p>
            <a:r>
              <a:rPr lang="en-US" sz="2000" dirty="0" smtClean="0"/>
              <a:t>Do not always choose the loan with the lowest payment:</a:t>
            </a:r>
          </a:p>
          <a:p>
            <a:pPr lvl="1"/>
            <a:r>
              <a:rPr lang="en-US" sz="1600" b="0" dirty="0" smtClean="0"/>
              <a:t>A lower payment might mean a longer payment period. The longer you take to repay a loan, the more you will pay in total interest charges.</a:t>
            </a:r>
          </a:p>
          <a:p>
            <a:r>
              <a:rPr lang="en-US" sz="2000" dirty="0" smtClean="0"/>
              <a:t>Ask if there is a charge for paying off the loan early:</a:t>
            </a:r>
          </a:p>
          <a:p>
            <a:pPr lvl="1"/>
            <a:r>
              <a:rPr lang="en-US" sz="1600" b="0" dirty="0" smtClean="0"/>
              <a:t>Avoid loans that penalize you for repaying early. Paying off early can save you interest payments. </a:t>
            </a:r>
            <a:endParaRPr lang="en-US" sz="1600" b="0" dirty="0"/>
          </a:p>
        </p:txBody>
      </p:sp>
    </p:spTree>
    <p:extLst>
      <p:ext uri="{BB962C8B-B14F-4D97-AF65-F5344CB8AC3E}">
        <p14:creationId xmlns:p14="http://schemas.microsoft.com/office/powerpoint/2010/main" val="1804391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8653"/>
            <a:ext cx="6121400" cy="508000"/>
          </a:xfrm>
        </p:spPr>
        <p:txBody>
          <a:bodyPr/>
          <a:lstStyle/>
          <a:p>
            <a:r>
              <a:rPr lang="en-US" b="0" dirty="0">
                <a:effectLst>
                  <a:outerShdw blurRad="38100" dist="38100" dir="2700000" algn="tl">
                    <a:srgbClr val="000000">
                      <a:alpha val="43137"/>
                    </a:srgbClr>
                  </a:outerShdw>
                </a:effectLst>
              </a:rPr>
              <a:t>Car Buying Game</a:t>
            </a:r>
          </a:p>
        </p:txBody>
      </p:sp>
      <p:grpSp>
        <p:nvGrpSpPr>
          <p:cNvPr id="7" name="Group 6"/>
          <p:cNvGrpSpPr/>
          <p:nvPr/>
        </p:nvGrpSpPr>
        <p:grpSpPr>
          <a:xfrm>
            <a:off x="990599" y="1752281"/>
            <a:ext cx="7240011" cy="3963272"/>
            <a:chOff x="990599" y="1752281"/>
            <a:chExt cx="7240011" cy="3963272"/>
          </a:xfrm>
        </p:grpSpPr>
        <p:pic>
          <p:nvPicPr>
            <p:cNvPr id="8" name="Picture 7"/>
            <p:cNvPicPr>
              <a:picLocks noChangeAspect="1"/>
            </p:cNvPicPr>
            <p:nvPr/>
          </p:nvPicPr>
          <p:blipFill>
            <a:blip r:embed="rId2"/>
            <a:stretch>
              <a:fillRect/>
            </a:stretch>
          </p:blipFill>
          <p:spPr>
            <a:xfrm>
              <a:off x="990600" y="1752600"/>
              <a:ext cx="7240010" cy="3962953"/>
            </a:xfrm>
            <a:prstGeom prst="rect">
              <a:avLst/>
            </a:prstGeom>
          </p:spPr>
        </p:pic>
        <p:sp>
          <p:nvSpPr>
            <p:cNvPr id="6" name="Rectangle 5"/>
            <p:cNvSpPr/>
            <p:nvPr/>
          </p:nvSpPr>
          <p:spPr bwMode="auto">
            <a:xfrm>
              <a:off x="990599" y="2462273"/>
              <a:ext cx="1819784" cy="686098"/>
            </a:xfrm>
            <a:prstGeom prst="rect">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2810383" y="1752281"/>
              <a:ext cx="3248021" cy="533996"/>
            </a:xfrm>
            <a:prstGeom prst="rect">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Rectangle 2"/>
            <p:cNvSpPr/>
            <p:nvPr/>
          </p:nvSpPr>
          <p:spPr bwMode="auto">
            <a:xfrm>
              <a:off x="990600" y="4572277"/>
              <a:ext cx="1819783" cy="114327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 name="TextBox 3"/>
          <p:cNvSpPr txBox="1"/>
          <p:nvPr/>
        </p:nvSpPr>
        <p:spPr>
          <a:xfrm>
            <a:off x="152400" y="1135896"/>
            <a:ext cx="8686800" cy="400110"/>
          </a:xfrm>
          <a:prstGeom prst="rect">
            <a:avLst/>
          </a:prstGeom>
          <a:noFill/>
        </p:spPr>
        <p:txBody>
          <a:bodyPr wrap="square" rtlCol="0">
            <a:spAutoFit/>
          </a:bodyPr>
          <a:lstStyle/>
          <a:p>
            <a:pPr algn="ctr"/>
            <a:r>
              <a:rPr lang="en-US" sz="2000" b="0" dirty="0"/>
              <a:t>You were just hired for the best summer job of all time and now need a car.</a:t>
            </a:r>
          </a:p>
        </p:txBody>
      </p:sp>
    </p:spTree>
    <p:extLst>
      <p:ext uri="{BB962C8B-B14F-4D97-AF65-F5344CB8AC3E}">
        <p14:creationId xmlns:p14="http://schemas.microsoft.com/office/powerpoint/2010/main" val="1918125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template 10">
      <a:dk1>
        <a:srgbClr val="4D4D4D"/>
      </a:dk1>
      <a:lt1>
        <a:srgbClr val="FFFFFF"/>
      </a:lt1>
      <a:dk2>
        <a:srgbClr val="000000"/>
      </a:dk2>
      <a:lt2>
        <a:srgbClr val="914133"/>
      </a:lt2>
      <a:accent1>
        <a:srgbClr val="A54317"/>
      </a:accent1>
      <a:accent2>
        <a:srgbClr val="DBA965"/>
      </a:accent2>
      <a:accent3>
        <a:srgbClr val="FFFFFF"/>
      </a:accent3>
      <a:accent4>
        <a:srgbClr val="404040"/>
      </a:accent4>
      <a:accent5>
        <a:srgbClr val="CFB0AB"/>
      </a:accent5>
      <a:accent6>
        <a:srgbClr val="C6995B"/>
      </a:accent6>
      <a:hlink>
        <a:srgbClr val="E2B24C"/>
      </a:hlink>
      <a:folHlink>
        <a:srgbClr val="EAEAEA"/>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914133"/>
        </a:lt2>
        <a:accent1>
          <a:srgbClr val="A54317"/>
        </a:accent1>
        <a:accent2>
          <a:srgbClr val="DBA965"/>
        </a:accent2>
        <a:accent3>
          <a:srgbClr val="FFFFFF"/>
        </a:accent3>
        <a:accent4>
          <a:srgbClr val="404040"/>
        </a:accent4>
        <a:accent5>
          <a:srgbClr val="CFB0AB"/>
        </a:accent5>
        <a:accent6>
          <a:srgbClr val="C6995B"/>
        </a:accent6>
        <a:hlink>
          <a:srgbClr val="E2B24C"/>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2041</TotalTime>
  <Words>12633</Words>
  <Application>Microsoft Office PowerPoint</Application>
  <PresentationFormat>On-screen Show (4:3)</PresentationFormat>
  <Paragraphs>891</Paragraphs>
  <Slides>124</Slides>
  <Notes>3</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124</vt:i4>
      </vt:variant>
    </vt:vector>
  </HeadingPairs>
  <TitlesOfParts>
    <vt:vector size="127" baseType="lpstr">
      <vt:lpstr>Arial</vt:lpstr>
      <vt:lpstr>Times New Roman</vt:lpstr>
      <vt:lpstr>template</vt:lpstr>
      <vt:lpstr>Personal Management Merit Badge</vt:lpstr>
      <vt:lpstr>Personal Management  Merit Badge Requirements</vt:lpstr>
      <vt:lpstr>Personal Management  Merit Badge Requirements</vt:lpstr>
      <vt:lpstr>Personal Management  Merit Badge Requirements</vt:lpstr>
      <vt:lpstr>Personal Management  Merit Badge Requirements</vt:lpstr>
      <vt:lpstr>Personal Management  Merit Badge Requirements</vt:lpstr>
      <vt:lpstr>Personal Management  Merit Badge Requirements</vt:lpstr>
      <vt:lpstr>Personal Management  Merit Badge Requirements</vt:lpstr>
      <vt:lpstr>Personal Management  Merit Badge Requirements</vt:lpstr>
      <vt:lpstr>Requirement 1</vt:lpstr>
      <vt:lpstr>Meeting a Family Financial Goal</vt:lpstr>
      <vt:lpstr>Meeting a Family Financial Goal</vt:lpstr>
      <vt:lpstr>Comparison Shopping</vt:lpstr>
      <vt:lpstr>Comparison Shopping for Typical Household Purchases</vt:lpstr>
      <vt:lpstr>Which One Is the Better Buy?</vt:lpstr>
      <vt:lpstr>Be an Informed Shopper</vt:lpstr>
      <vt:lpstr>Customer Satisfaction</vt:lpstr>
      <vt:lpstr>Requirement 2</vt:lpstr>
      <vt:lpstr>Budgeting</vt:lpstr>
      <vt:lpstr>Learning to Budget</vt:lpstr>
      <vt:lpstr>Pay Yourself First Budget</vt:lpstr>
      <vt:lpstr>How Do You Pay Yourself First?</vt:lpstr>
      <vt:lpstr>What percentage should you pay yourself?</vt:lpstr>
      <vt:lpstr>Make the Savings Automatic</vt:lpstr>
      <vt:lpstr>Methods to Track Expenditures</vt:lpstr>
      <vt:lpstr>How to Write a Check</vt:lpstr>
      <vt:lpstr>How to Write a Check</vt:lpstr>
      <vt:lpstr>How to Write a Check</vt:lpstr>
      <vt:lpstr>How to Write a Check</vt:lpstr>
      <vt:lpstr>Preparing a Budget</vt:lpstr>
      <vt:lpstr>Report to Your Counselor</vt:lpstr>
      <vt:lpstr>Requirement 3</vt:lpstr>
      <vt:lpstr>Emotions You Feel when You Receive Money</vt:lpstr>
      <vt:lpstr>5 Ways to Limit Impulse Buying</vt:lpstr>
      <vt:lpstr>Buyers Remorse</vt:lpstr>
      <vt:lpstr>Shopping for Food when Hungry</vt:lpstr>
      <vt:lpstr>Advertised Products</vt:lpstr>
      <vt:lpstr>Misleading Advertisements Examples</vt:lpstr>
      <vt:lpstr>Misleading Advertisements Examples</vt:lpstr>
      <vt:lpstr>Savings Accounts</vt:lpstr>
      <vt:lpstr>Savings Accounts</vt:lpstr>
      <vt:lpstr>Charitable Giving</vt:lpstr>
      <vt:lpstr>How to Better Manage Your Money</vt:lpstr>
      <vt:lpstr>How to Better Manage Your Money</vt:lpstr>
      <vt:lpstr>How to Better Manage Your Money</vt:lpstr>
      <vt:lpstr>Requirement 4</vt:lpstr>
      <vt:lpstr>Comparing Saving vs. Investing </vt:lpstr>
      <vt:lpstr>Return on Investment</vt:lpstr>
      <vt:lpstr>Risk and Return</vt:lpstr>
      <vt:lpstr>Diversification in Investments</vt:lpstr>
      <vt:lpstr>The Benefits of Diversification</vt:lpstr>
      <vt:lpstr>Diversification by Asset Class</vt:lpstr>
      <vt:lpstr>Simple versus Compound Interest</vt:lpstr>
      <vt:lpstr>Simple versus Compound Interest</vt:lpstr>
      <vt:lpstr>The Rule of 72</vt:lpstr>
      <vt:lpstr>Why is retirement planning important?</vt:lpstr>
      <vt:lpstr>Requirement 5</vt:lpstr>
      <vt:lpstr>Common Stock</vt:lpstr>
      <vt:lpstr>Preferred Stock</vt:lpstr>
      <vt:lpstr>Common vs. Preferred Stock</vt:lpstr>
      <vt:lpstr>Mutual Funds</vt:lpstr>
      <vt:lpstr>Mutual Funds vs. Stocks</vt:lpstr>
      <vt:lpstr>Whole Life Insurance </vt:lpstr>
      <vt:lpstr>Certificate of Deposit (CD)</vt:lpstr>
      <vt:lpstr>When to Choose a CD</vt:lpstr>
      <vt:lpstr>How to Choose a CD</vt:lpstr>
      <vt:lpstr>What Happens when a CD Matures?</vt:lpstr>
      <vt:lpstr>Savings Account</vt:lpstr>
      <vt:lpstr>How Much to Keep in Your Savings Account</vt:lpstr>
      <vt:lpstr>U.S. Savings Bond</vt:lpstr>
      <vt:lpstr>Series EE vs. Series I Savings Bond</vt:lpstr>
      <vt:lpstr>U.S. Savings Bond</vt:lpstr>
      <vt:lpstr>Requirement 6</vt:lpstr>
      <vt:lpstr>What Is Insurance?</vt:lpstr>
      <vt:lpstr>Automobile Insurance</vt:lpstr>
      <vt:lpstr>What Automobile Insurance Covers</vt:lpstr>
      <vt:lpstr>Health Insurance</vt:lpstr>
      <vt:lpstr>Health Insurance</vt:lpstr>
      <vt:lpstr>Important Health Insurance Terms and Concepts</vt:lpstr>
      <vt:lpstr>Important Health Insurance Terms and Concepts</vt:lpstr>
      <vt:lpstr>Homeowners Insurance</vt:lpstr>
      <vt:lpstr>Renter’s Insurance</vt:lpstr>
      <vt:lpstr>Life Insurance</vt:lpstr>
      <vt:lpstr>Purpose of Life Insurance</vt:lpstr>
      <vt:lpstr>Purpose of Life Insurance (continued)</vt:lpstr>
      <vt:lpstr>Term Life Insurance</vt:lpstr>
      <vt:lpstr>PowerPoint Presentation</vt:lpstr>
      <vt:lpstr>Whole Life Insurance </vt:lpstr>
      <vt:lpstr>PowerPoint Presentation</vt:lpstr>
      <vt:lpstr>Requirement 7</vt:lpstr>
      <vt:lpstr>What Is a Loan?</vt:lpstr>
      <vt:lpstr>What Is Annual Percentage Rate (APR)? </vt:lpstr>
      <vt:lpstr>Different Ways to Borrow Money.</vt:lpstr>
      <vt:lpstr>Different Ways to Borrow Money.</vt:lpstr>
      <vt:lpstr>Different Ways to Borrow Money.</vt:lpstr>
      <vt:lpstr>Different Ways to Borrow Money.</vt:lpstr>
      <vt:lpstr>Different Ways to Borrow Money.</vt:lpstr>
      <vt:lpstr>How to Reduce Costs for a Loan.</vt:lpstr>
      <vt:lpstr>Car Buying Game</vt:lpstr>
      <vt:lpstr> I can get you into this car for less than $500/month. </vt:lpstr>
      <vt:lpstr>I can get you into this car for less than $400/month and I will give you longer to pay.</vt:lpstr>
      <vt:lpstr>For $1000 fee, I can lower your interest rate and get you into this car for about $300/month.</vt:lpstr>
      <vt:lpstr>Who Got the Best Deal?</vt:lpstr>
      <vt:lpstr>They are going to get their money How much more they gouge you depends on your ability to understand their tactics.</vt:lpstr>
      <vt:lpstr>How Not to Fall Prey to Predatory Lending</vt:lpstr>
      <vt:lpstr>What Has the Most Impact on Total Cost of Credit?</vt:lpstr>
      <vt:lpstr>Credit Card versus Charge Card</vt:lpstr>
      <vt:lpstr>About Credit Cards</vt:lpstr>
      <vt:lpstr>Understanding Your Credit Card Bill</vt:lpstr>
      <vt:lpstr>Credit Card Minimum Payment Calculator</vt:lpstr>
      <vt:lpstr>Repayment Example</vt:lpstr>
      <vt:lpstr>Debit Card</vt:lpstr>
      <vt:lpstr>Credit Reports</vt:lpstr>
      <vt:lpstr>Credit Reports</vt:lpstr>
      <vt:lpstr>Who Else Uses Credit Reports?</vt:lpstr>
      <vt:lpstr>Two Strategies to Reduce or Eliminate Debt</vt:lpstr>
      <vt:lpstr>Requirement 8</vt:lpstr>
      <vt:lpstr>Time Management</vt:lpstr>
      <vt:lpstr>Requirement 9</vt:lpstr>
      <vt:lpstr>Planning a Project</vt:lpstr>
      <vt:lpstr>Requirement 10</vt:lpstr>
      <vt:lpstr>Career Example</vt:lpstr>
      <vt:lpstr>Costs to Becoming a Doctor</vt:lpstr>
      <vt:lpstr>How to Pay for College</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182</cp:revision>
  <dcterms:created xsi:type="dcterms:W3CDTF">2021-02-02T13:41:30Z</dcterms:created>
  <dcterms:modified xsi:type="dcterms:W3CDTF">2024-02-24T05:21:34Z</dcterms:modified>
</cp:coreProperties>
</file>